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6" r:id="rId2"/>
    <p:sldId id="260" r:id="rId3"/>
    <p:sldId id="261" r:id="rId4"/>
    <p:sldId id="262" r:id="rId5"/>
    <p:sldId id="265" r:id="rId6"/>
    <p:sldId id="263" r:id="rId7"/>
    <p:sldId id="264" r:id="rId8"/>
    <p:sldId id="266" r:id="rId9"/>
    <p:sldId id="290" r:id="rId10"/>
    <p:sldId id="267" r:id="rId11"/>
    <p:sldId id="269" r:id="rId12"/>
    <p:sldId id="268" r:id="rId13"/>
    <p:sldId id="273" r:id="rId14"/>
    <p:sldId id="283" r:id="rId15"/>
    <p:sldId id="276" r:id="rId16"/>
    <p:sldId id="282" r:id="rId17"/>
    <p:sldId id="278"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EFEF"/>
    <a:srgbClr val="F3F3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6131" autoAdjust="0"/>
  </p:normalViewPr>
  <p:slideViewPr>
    <p:cSldViewPr snapToGrid="0" showGuides="1">
      <p:cViewPr varScale="1">
        <p:scale>
          <a:sx n="99" d="100"/>
          <a:sy n="99" d="100"/>
        </p:scale>
        <p:origin x="111" y="136"/>
      </p:cViewPr>
      <p:guideLst>
        <p:guide orient="horz" pos="2160"/>
        <p:guide pos="3840"/>
      </p:guideLst>
    </p:cSldViewPr>
  </p:slideViewPr>
  <p:notesTextViewPr>
    <p:cViewPr>
      <p:scale>
        <a:sx n="1" d="1"/>
        <a:sy n="1" d="1"/>
      </p:scale>
      <p:origin x="0" y="0"/>
    </p:cViewPr>
  </p:notesTextViewPr>
  <p:sorterViewPr>
    <p:cViewPr>
      <p:scale>
        <a:sx n="66" d="100"/>
        <a:sy n="66" d="100"/>
      </p:scale>
      <p:origin x="0" y="-103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0.jpeg>
</file>

<file path=ppt/media/image21.png>
</file>

<file path=ppt/media/image3.png>
</file>

<file path=ppt/media/image4.png>
</file>

<file path=ppt/media/image5.png>
</file>

<file path=ppt/media/image6.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2022/6/7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亮亮图文旗舰店</a:t>
            </a:r>
            <a:r>
              <a:rPr lang="en-US" altLang="zh-CN" dirty="0"/>
              <a:t>https://liangliangtuwen.tmall.com</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283497FA-7DC5-47ED-97F5-8D5CD6A6FD52}" type="datetimeFigureOut">
              <a:rPr lang="zh-CN" altLang="en-US" smtClean="0"/>
              <a:t>2022/6/7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B0D4461-DE2C-461A-AA48-37319EC54B8C}"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83497FA-7DC5-47ED-97F5-8D5CD6A6FD52}" type="datetimeFigureOut">
              <a:rPr lang="zh-CN" altLang="en-US" smtClean="0"/>
              <a:t>2022/6/7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B0D4461-DE2C-461A-AA48-37319EC54B8C}"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83497FA-7DC5-47ED-97F5-8D5CD6A6FD52}" type="datetimeFigureOut">
              <a:rPr lang="zh-CN" altLang="en-US" smtClean="0"/>
              <a:t>2022/6/7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B0D4461-DE2C-461A-AA48-37319EC54B8C}"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83497FA-7DC5-47ED-97F5-8D5CD6A6FD52}" type="datetimeFigureOut">
              <a:rPr lang="zh-CN" altLang="en-US" smtClean="0"/>
              <a:t>2022/6/7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B0D4461-DE2C-461A-AA48-37319EC54B8C}"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283497FA-7DC5-47ED-97F5-8D5CD6A6FD52}" type="datetimeFigureOut">
              <a:rPr lang="zh-CN" altLang="en-US" smtClean="0"/>
              <a:t>2022/6/7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B0D4461-DE2C-461A-AA48-37319EC54B8C}"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283497FA-7DC5-47ED-97F5-8D5CD6A6FD52}" type="datetimeFigureOut">
              <a:rPr lang="zh-CN" altLang="en-US" smtClean="0"/>
              <a:t>2022/6/7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B0D4461-DE2C-461A-AA48-37319EC54B8C}"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283497FA-7DC5-47ED-97F5-8D5CD6A6FD52}" type="datetimeFigureOut">
              <a:rPr lang="zh-CN" altLang="en-US" smtClean="0"/>
              <a:t>2022/6/7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B0D4461-DE2C-461A-AA48-37319EC54B8C}"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283497FA-7DC5-47ED-97F5-8D5CD6A6FD52}" type="datetimeFigureOut">
              <a:rPr lang="zh-CN" altLang="en-US" smtClean="0"/>
              <a:t>2022/6/7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B0D4461-DE2C-461A-AA48-37319EC54B8C}"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83497FA-7DC5-47ED-97F5-8D5CD6A6FD52}" type="datetimeFigureOut">
              <a:rPr lang="zh-CN" altLang="en-US" smtClean="0"/>
              <a:t>2022/6/7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B0D4461-DE2C-461A-AA48-37319EC54B8C}"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283497FA-7DC5-47ED-97F5-8D5CD6A6FD52}" type="datetimeFigureOut">
              <a:rPr lang="zh-CN" altLang="en-US" smtClean="0"/>
              <a:t>2022/6/7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B0D4461-DE2C-461A-AA48-37319EC54B8C}"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283497FA-7DC5-47ED-97F5-8D5CD6A6FD52}" type="datetimeFigureOut">
              <a:rPr lang="zh-CN" altLang="en-US" smtClean="0"/>
              <a:t>2022/6/7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B0D4461-DE2C-461A-AA48-37319EC54B8C}"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3497FA-7DC5-47ED-97F5-8D5CD6A6FD52}" type="datetimeFigureOut">
              <a:rPr lang="zh-CN" altLang="en-US" smtClean="0"/>
              <a:t>2022/6/7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0D4461-DE2C-461A-AA48-37319EC54B8C}"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oleObject" Target="../embeddings/oleObject2.bin"/><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image" Target="../media/image8.jpeg"/><Relationship Id="rId7" Type="http://schemas.openxmlformats.org/officeDocument/2006/relationships/image" Target="../media/image12.jpe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eg"/><Relationship Id="rId9" Type="http://schemas.openxmlformats.org/officeDocument/2006/relationships/image" Target="../media/image14.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image" Target="../media/image15.jpeg"/><Relationship Id="rId7" Type="http://schemas.openxmlformats.org/officeDocument/2006/relationships/image" Target="../media/image19.jpe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jpeg"/><Relationship Id="rId9" Type="http://schemas.openxmlformats.org/officeDocument/2006/relationships/image" Target="../media/image21.png"/></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12000">
              <a:srgbClr val="EFEFEF"/>
            </a:gs>
            <a:gs pos="100000">
              <a:srgbClr val="F3F3F3"/>
            </a:gs>
          </a:gsLst>
          <a:lin ang="16200000" scaled="1"/>
          <a:tileRect/>
        </a:gradFill>
        <a:effectLst/>
      </p:bgPr>
    </p:bg>
    <p:spTree>
      <p:nvGrpSpPr>
        <p:cNvPr id="1" name=""/>
        <p:cNvGrpSpPr/>
        <p:nvPr/>
      </p:nvGrpSpPr>
      <p:grpSpPr>
        <a:xfrm>
          <a:off x="0" y="0"/>
          <a:ext cx="0" cy="0"/>
          <a:chOff x="0" y="0"/>
          <a:chExt cx="0" cy="0"/>
        </a:xfrm>
      </p:grpSpPr>
      <p:grpSp>
        <p:nvGrpSpPr>
          <p:cNvPr id="51" name="组合 50"/>
          <p:cNvGrpSpPr/>
          <p:nvPr/>
        </p:nvGrpSpPr>
        <p:grpSpPr>
          <a:xfrm>
            <a:off x="16776" y="-837857"/>
            <a:ext cx="3094275" cy="3250681"/>
            <a:chOff x="1578877" y="-776897"/>
            <a:chExt cx="3094275" cy="3250681"/>
          </a:xfrm>
        </p:grpSpPr>
        <p:grpSp>
          <p:nvGrpSpPr>
            <p:cNvPr id="17" name="组合 16"/>
            <p:cNvGrpSpPr/>
            <p:nvPr/>
          </p:nvGrpSpPr>
          <p:grpSpPr>
            <a:xfrm>
              <a:off x="1578877" y="-776897"/>
              <a:ext cx="728446" cy="2702384"/>
              <a:chOff x="912127" y="-381000"/>
              <a:chExt cx="728446" cy="2702384"/>
            </a:xfrm>
          </p:grpSpPr>
          <p:grpSp>
            <p:nvGrpSpPr>
              <p:cNvPr id="5" name="组合 4"/>
              <p:cNvGrpSpPr/>
              <p:nvPr/>
            </p:nvGrpSpPr>
            <p:grpSpPr>
              <a:xfrm rot="10800000">
                <a:off x="912127" y="1526716"/>
                <a:ext cx="728446" cy="794668"/>
                <a:chOff x="4038600" y="819150"/>
                <a:chExt cx="838200" cy="914400"/>
              </a:xfrm>
              <a:solidFill>
                <a:schemeClr val="tx1">
                  <a:lumMod val="75000"/>
                  <a:lumOff val="25000"/>
                </a:schemeClr>
              </a:solidFill>
            </p:grpSpPr>
            <p:sp>
              <p:nvSpPr>
                <p:cNvPr id="6"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7"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8"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9"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10"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11"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12"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13"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16" name="直接连接符 15"/>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a:xfrm>
              <a:off x="2740927" y="-228600"/>
              <a:ext cx="728446" cy="2702384"/>
              <a:chOff x="912127" y="-381000"/>
              <a:chExt cx="728446" cy="2702384"/>
            </a:xfrm>
          </p:grpSpPr>
          <p:grpSp>
            <p:nvGrpSpPr>
              <p:cNvPr id="20" name="组合 19"/>
              <p:cNvGrpSpPr/>
              <p:nvPr/>
            </p:nvGrpSpPr>
            <p:grpSpPr>
              <a:xfrm rot="10800000">
                <a:off x="912127" y="1526716"/>
                <a:ext cx="728446" cy="794668"/>
                <a:chOff x="4038600" y="819150"/>
                <a:chExt cx="838200" cy="914400"/>
              </a:xfrm>
              <a:solidFill>
                <a:schemeClr val="tx1">
                  <a:lumMod val="75000"/>
                  <a:lumOff val="25000"/>
                </a:schemeClr>
              </a:solidFill>
            </p:grpSpPr>
            <p:sp>
              <p:nvSpPr>
                <p:cNvPr id="22"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23"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24"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25"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26"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27"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28"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29"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21" name="直接连接符 20"/>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30" name="组合 29"/>
            <p:cNvGrpSpPr/>
            <p:nvPr/>
          </p:nvGrpSpPr>
          <p:grpSpPr>
            <a:xfrm>
              <a:off x="3944706" y="-776897"/>
              <a:ext cx="728446" cy="2702384"/>
              <a:chOff x="912127" y="-381000"/>
              <a:chExt cx="728446" cy="2702384"/>
            </a:xfrm>
          </p:grpSpPr>
          <p:grpSp>
            <p:nvGrpSpPr>
              <p:cNvPr id="31" name="组合 30"/>
              <p:cNvGrpSpPr/>
              <p:nvPr/>
            </p:nvGrpSpPr>
            <p:grpSpPr>
              <a:xfrm rot="10800000">
                <a:off x="912127" y="1526716"/>
                <a:ext cx="728446" cy="794668"/>
                <a:chOff x="4038600" y="819150"/>
                <a:chExt cx="838200" cy="914400"/>
              </a:xfrm>
              <a:solidFill>
                <a:schemeClr val="tx1">
                  <a:lumMod val="75000"/>
                  <a:lumOff val="25000"/>
                </a:schemeClr>
              </a:solidFill>
            </p:grpSpPr>
            <p:sp>
              <p:nvSpPr>
                <p:cNvPr id="33"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34"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35"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36"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37"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38"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39"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40"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32" name="直接连接符 31"/>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sp>
        <p:nvSpPr>
          <p:cNvPr id="41" name="文本框 4"/>
          <p:cNvSpPr txBox="1"/>
          <p:nvPr/>
        </p:nvSpPr>
        <p:spPr>
          <a:xfrm>
            <a:off x="4130040" y="3414395"/>
            <a:ext cx="7581900" cy="82994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zh-CN" altLang="en-US" sz="4800" dirty="0">
                <a:solidFill>
                  <a:schemeClr val="tx1">
                    <a:lumMod val="75000"/>
                    <a:lumOff val="25000"/>
                  </a:schemeClr>
                </a:solidFill>
                <a:latin typeface="微软雅黑" panose="020B0503020204020204" pitchFamily="34" charset="-122"/>
                <a:ea typeface="微软雅黑" panose="020B0503020204020204" pitchFamily="34" charset="-122"/>
              </a:rPr>
              <a:t>智能循迹避障小车实作</a:t>
            </a:r>
          </a:p>
        </p:txBody>
      </p:sp>
      <p:grpSp>
        <p:nvGrpSpPr>
          <p:cNvPr id="43" name="组合 42"/>
          <p:cNvGrpSpPr/>
          <p:nvPr/>
        </p:nvGrpSpPr>
        <p:grpSpPr>
          <a:xfrm>
            <a:off x="7472605" y="4913070"/>
            <a:ext cx="4008195" cy="1233975"/>
            <a:chOff x="2388048" y="2779389"/>
            <a:chExt cx="2112645" cy="743088"/>
          </a:xfrm>
          <a:noFill/>
        </p:grpSpPr>
        <p:sp>
          <p:nvSpPr>
            <p:cNvPr id="44" name="文本框 6"/>
            <p:cNvSpPr txBox="1"/>
            <p:nvPr/>
          </p:nvSpPr>
          <p:spPr>
            <a:xfrm>
              <a:off x="2517588" y="2779389"/>
              <a:ext cx="1853764" cy="389609"/>
            </a:xfrm>
            <a:prstGeom prst="roundRect">
              <a:avLst/>
            </a:prstGeom>
            <a:grp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作者：王源 王众 赵浩钧 徐俊逸 刘宗政 方彬</a:t>
              </a:r>
            </a:p>
          </p:txBody>
        </p:sp>
        <p:sp>
          <p:nvSpPr>
            <p:cNvPr id="45" name="文本框 7"/>
            <p:cNvSpPr txBox="1"/>
            <p:nvPr/>
          </p:nvSpPr>
          <p:spPr>
            <a:xfrm>
              <a:off x="2388048" y="3296914"/>
              <a:ext cx="2112645" cy="225563"/>
            </a:xfrm>
            <a:prstGeom prst="roundRect">
              <a:avLst/>
            </a:prstGeom>
            <a:grp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指导老师：贺桑</a:t>
              </a:r>
            </a:p>
          </p:txBody>
        </p:sp>
      </p:grpSp>
      <p:grpSp>
        <p:nvGrpSpPr>
          <p:cNvPr id="46" name="组合 45"/>
          <p:cNvGrpSpPr/>
          <p:nvPr/>
        </p:nvGrpSpPr>
        <p:grpSpPr>
          <a:xfrm>
            <a:off x="9738484" y="1854657"/>
            <a:ext cx="1855416" cy="1319560"/>
            <a:chOff x="1743075" y="720725"/>
            <a:chExt cx="5573713" cy="3963988"/>
          </a:xfrm>
          <a:solidFill>
            <a:schemeClr val="tx1">
              <a:lumMod val="75000"/>
              <a:lumOff val="25000"/>
            </a:schemeClr>
          </a:solidFill>
        </p:grpSpPr>
        <p:sp>
          <p:nvSpPr>
            <p:cNvPr id="47" name="Freeform 27"/>
            <p:cNvSpPr/>
            <p:nvPr/>
          </p:nvSpPr>
          <p:spPr bwMode="auto">
            <a:xfrm>
              <a:off x="1743075" y="720725"/>
              <a:ext cx="5573713" cy="2676525"/>
            </a:xfrm>
            <a:custGeom>
              <a:avLst/>
              <a:gdLst>
                <a:gd name="T0" fmla="*/ 944 w 2050"/>
                <a:gd name="T1" fmla="*/ 28 h 988"/>
                <a:gd name="T2" fmla="*/ 1101 w 2050"/>
                <a:gd name="T3" fmla="*/ 25 h 988"/>
                <a:gd name="T4" fmla="*/ 2021 w 2050"/>
                <a:gd name="T5" fmla="*/ 464 h 988"/>
                <a:gd name="T6" fmla="*/ 2049 w 2050"/>
                <a:gd name="T7" fmla="*/ 497 h 988"/>
                <a:gd name="T8" fmla="*/ 2022 w 2050"/>
                <a:gd name="T9" fmla="*/ 526 h 988"/>
                <a:gd name="T10" fmla="*/ 1090 w 2050"/>
                <a:gd name="T11" fmla="*/ 970 h 988"/>
                <a:gd name="T12" fmla="*/ 966 w 2050"/>
                <a:gd name="T13" fmla="*/ 973 h 988"/>
                <a:gd name="T14" fmla="*/ 637 w 2050"/>
                <a:gd name="T15" fmla="*/ 817 h 988"/>
                <a:gd name="T16" fmla="*/ 573 w 2050"/>
                <a:gd name="T17" fmla="*/ 784 h 988"/>
                <a:gd name="T18" fmla="*/ 579 w 2050"/>
                <a:gd name="T19" fmla="*/ 763 h 988"/>
                <a:gd name="T20" fmla="*/ 972 w 2050"/>
                <a:gd name="T21" fmla="*/ 559 h 988"/>
                <a:gd name="T22" fmla="*/ 1099 w 2050"/>
                <a:gd name="T23" fmla="*/ 550 h 988"/>
                <a:gd name="T24" fmla="*/ 1138 w 2050"/>
                <a:gd name="T25" fmla="*/ 500 h 988"/>
                <a:gd name="T26" fmla="*/ 1110 w 2050"/>
                <a:gd name="T27" fmla="*/ 448 h 988"/>
                <a:gd name="T28" fmla="*/ 996 w 2050"/>
                <a:gd name="T29" fmla="*/ 427 h 988"/>
                <a:gd name="T30" fmla="*/ 922 w 2050"/>
                <a:gd name="T31" fmla="*/ 466 h 988"/>
                <a:gd name="T32" fmla="*/ 916 w 2050"/>
                <a:gd name="T33" fmla="*/ 516 h 988"/>
                <a:gd name="T34" fmla="*/ 521 w 2050"/>
                <a:gd name="T35" fmla="*/ 721 h 988"/>
                <a:gd name="T36" fmla="*/ 500 w 2050"/>
                <a:gd name="T37" fmla="*/ 749 h 988"/>
                <a:gd name="T38" fmla="*/ 269 w 2050"/>
                <a:gd name="T39" fmla="*/ 641 h 988"/>
                <a:gd name="T40" fmla="*/ 28 w 2050"/>
                <a:gd name="T41" fmla="*/ 526 h 988"/>
                <a:gd name="T42" fmla="*/ 1 w 2050"/>
                <a:gd name="T43" fmla="*/ 493 h 988"/>
                <a:gd name="T44" fmla="*/ 31 w 2050"/>
                <a:gd name="T45" fmla="*/ 463 h 988"/>
                <a:gd name="T46" fmla="*/ 944 w 2050"/>
                <a:gd name="T47" fmla="*/ 28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50" h="988">
                  <a:moveTo>
                    <a:pt x="944" y="28"/>
                  </a:moveTo>
                  <a:cubicBezTo>
                    <a:pt x="992" y="1"/>
                    <a:pt x="1053" y="0"/>
                    <a:pt x="1101" y="25"/>
                  </a:cubicBezTo>
                  <a:cubicBezTo>
                    <a:pt x="1408" y="172"/>
                    <a:pt x="1715" y="318"/>
                    <a:pt x="2021" y="464"/>
                  </a:cubicBezTo>
                  <a:cubicBezTo>
                    <a:pt x="2035" y="470"/>
                    <a:pt x="2050" y="481"/>
                    <a:pt x="2049" y="497"/>
                  </a:cubicBezTo>
                  <a:cubicBezTo>
                    <a:pt x="2047" y="512"/>
                    <a:pt x="2034" y="521"/>
                    <a:pt x="2022" y="526"/>
                  </a:cubicBezTo>
                  <a:cubicBezTo>
                    <a:pt x="1711" y="674"/>
                    <a:pt x="1400" y="822"/>
                    <a:pt x="1090" y="970"/>
                  </a:cubicBezTo>
                  <a:cubicBezTo>
                    <a:pt x="1051" y="988"/>
                    <a:pt x="1005" y="988"/>
                    <a:pt x="966" y="973"/>
                  </a:cubicBezTo>
                  <a:cubicBezTo>
                    <a:pt x="856" y="921"/>
                    <a:pt x="747" y="869"/>
                    <a:pt x="637" y="817"/>
                  </a:cubicBezTo>
                  <a:cubicBezTo>
                    <a:pt x="616" y="806"/>
                    <a:pt x="594" y="797"/>
                    <a:pt x="573" y="784"/>
                  </a:cubicBezTo>
                  <a:cubicBezTo>
                    <a:pt x="567" y="777"/>
                    <a:pt x="570" y="766"/>
                    <a:pt x="579" y="763"/>
                  </a:cubicBezTo>
                  <a:cubicBezTo>
                    <a:pt x="710" y="695"/>
                    <a:pt x="841" y="627"/>
                    <a:pt x="972" y="559"/>
                  </a:cubicBezTo>
                  <a:cubicBezTo>
                    <a:pt x="1013" y="572"/>
                    <a:pt x="1060" y="570"/>
                    <a:pt x="1099" y="550"/>
                  </a:cubicBezTo>
                  <a:cubicBezTo>
                    <a:pt x="1118" y="540"/>
                    <a:pt x="1136" y="523"/>
                    <a:pt x="1138" y="500"/>
                  </a:cubicBezTo>
                  <a:cubicBezTo>
                    <a:pt x="1141" y="479"/>
                    <a:pt x="1126" y="460"/>
                    <a:pt x="1110" y="448"/>
                  </a:cubicBezTo>
                  <a:cubicBezTo>
                    <a:pt x="1077" y="426"/>
                    <a:pt x="1035" y="421"/>
                    <a:pt x="996" y="427"/>
                  </a:cubicBezTo>
                  <a:cubicBezTo>
                    <a:pt x="968" y="432"/>
                    <a:pt x="940" y="443"/>
                    <a:pt x="922" y="466"/>
                  </a:cubicBezTo>
                  <a:cubicBezTo>
                    <a:pt x="911" y="480"/>
                    <a:pt x="908" y="499"/>
                    <a:pt x="916" y="516"/>
                  </a:cubicBezTo>
                  <a:cubicBezTo>
                    <a:pt x="784" y="584"/>
                    <a:pt x="652" y="652"/>
                    <a:pt x="521" y="721"/>
                  </a:cubicBezTo>
                  <a:cubicBezTo>
                    <a:pt x="509" y="725"/>
                    <a:pt x="500" y="736"/>
                    <a:pt x="500" y="749"/>
                  </a:cubicBezTo>
                  <a:cubicBezTo>
                    <a:pt x="422" y="715"/>
                    <a:pt x="346" y="677"/>
                    <a:pt x="269" y="641"/>
                  </a:cubicBezTo>
                  <a:cubicBezTo>
                    <a:pt x="189" y="602"/>
                    <a:pt x="108" y="564"/>
                    <a:pt x="28" y="526"/>
                  </a:cubicBezTo>
                  <a:cubicBezTo>
                    <a:pt x="15" y="520"/>
                    <a:pt x="0" y="509"/>
                    <a:pt x="1" y="493"/>
                  </a:cubicBezTo>
                  <a:cubicBezTo>
                    <a:pt x="3" y="478"/>
                    <a:pt x="18" y="469"/>
                    <a:pt x="31" y="463"/>
                  </a:cubicBezTo>
                  <a:cubicBezTo>
                    <a:pt x="335" y="318"/>
                    <a:pt x="640" y="173"/>
                    <a:pt x="944" y="28"/>
                  </a:cubicBezTo>
                  <a:close/>
                </a:path>
              </a:pathLst>
            </a:custGeom>
            <a:grpFill/>
            <a:ln>
              <a:noFill/>
            </a:ln>
          </p:spPr>
          <p:txBody>
            <a:bodyPr vert="horz" wrap="square" lIns="91440" tIns="45720" rIns="91440" bIns="45720" numCol="1" anchor="t" anchorCtr="0" compatLnSpc="1"/>
            <a:lstStyle/>
            <a:p>
              <a:endParaRPr lang="zh-CN" altLang="en-US">
                <a:solidFill>
                  <a:srgbClr val="222524"/>
                </a:solidFill>
              </a:endParaRPr>
            </a:p>
          </p:txBody>
        </p:sp>
        <p:sp>
          <p:nvSpPr>
            <p:cNvPr id="48" name="Freeform 28"/>
            <p:cNvSpPr/>
            <p:nvPr/>
          </p:nvSpPr>
          <p:spPr bwMode="auto">
            <a:xfrm>
              <a:off x="2773363" y="2760663"/>
              <a:ext cx="236538" cy="971550"/>
            </a:xfrm>
            <a:custGeom>
              <a:avLst/>
              <a:gdLst>
                <a:gd name="T0" fmla="*/ 0 w 87"/>
                <a:gd name="T1" fmla="*/ 0 h 359"/>
                <a:gd name="T2" fmla="*/ 87 w 87"/>
                <a:gd name="T3" fmla="*/ 42 h 359"/>
                <a:gd name="T4" fmla="*/ 48 w 87"/>
                <a:gd name="T5" fmla="*/ 359 h 359"/>
                <a:gd name="T6" fmla="*/ 0 w 87"/>
                <a:gd name="T7" fmla="*/ 252 h 359"/>
                <a:gd name="T8" fmla="*/ 0 w 87"/>
                <a:gd name="T9" fmla="*/ 0 h 359"/>
              </a:gdLst>
              <a:ahLst/>
              <a:cxnLst>
                <a:cxn ang="0">
                  <a:pos x="T0" y="T1"/>
                </a:cxn>
                <a:cxn ang="0">
                  <a:pos x="T2" y="T3"/>
                </a:cxn>
                <a:cxn ang="0">
                  <a:pos x="T4" y="T5"/>
                </a:cxn>
                <a:cxn ang="0">
                  <a:pos x="T6" y="T7"/>
                </a:cxn>
                <a:cxn ang="0">
                  <a:pos x="T8" y="T9"/>
                </a:cxn>
              </a:cxnLst>
              <a:rect l="0" t="0" r="r" b="b"/>
              <a:pathLst>
                <a:path w="87" h="359">
                  <a:moveTo>
                    <a:pt x="0" y="0"/>
                  </a:moveTo>
                  <a:cubicBezTo>
                    <a:pt x="29" y="14"/>
                    <a:pt x="58" y="28"/>
                    <a:pt x="87" y="42"/>
                  </a:cubicBezTo>
                  <a:cubicBezTo>
                    <a:pt x="74" y="148"/>
                    <a:pt x="61" y="253"/>
                    <a:pt x="48" y="359"/>
                  </a:cubicBezTo>
                  <a:cubicBezTo>
                    <a:pt x="23" y="328"/>
                    <a:pt x="0" y="293"/>
                    <a:pt x="0" y="252"/>
                  </a:cubicBezTo>
                  <a:cubicBezTo>
                    <a:pt x="1" y="168"/>
                    <a:pt x="0" y="84"/>
                    <a:pt x="0" y="0"/>
                  </a:cubicBezTo>
                  <a:close/>
                </a:path>
              </a:pathLst>
            </a:custGeom>
            <a:grpFill/>
            <a:ln>
              <a:noFill/>
            </a:ln>
          </p:spPr>
          <p:txBody>
            <a:bodyPr vert="horz" wrap="square" lIns="91440" tIns="45720" rIns="91440" bIns="45720" numCol="1" anchor="t" anchorCtr="0" compatLnSpc="1"/>
            <a:lstStyle/>
            <a:p>
              <a:endParaRPr lang="zh-CN" altLang="en-US">
                <a:solidFill>
                  <a:srgbClr val="222524"/>
                </a:solidFill>
              </a:endParaRPr>
            </a:p>
          </p:txBody>
        </p:sp>
        <p:sp>
          <p:nvSpPr>
            <p:cNvPr id="49" name="Freeform 29"/>
            <p:cNvSpPr/>
            <p:nvPr/>
          </p:nvSpPr>
          <p:spPr bwMode="auto">
            <a:xfrm>
              <a:off x="3363913" y="2768600"/>
              <a:ext cx="2900363" cy="1693863"/>
            </a:xfrm>
            <a:custGeom>
              <a:avLst/>
              <a:gdLst>
                <a:gd name="T0" fmla="*/ 496 w 1067"/>
                <a:gd name="T1" fmla="*/ 275 h 625"/>
                <a:gd name="T2" fmla="*/ 1067 w 1067"/>
                <a:gd name="T3" fmla="*/ 0 h 625"/>
                <a:gd name="T4" fmla="*/ 1067 w 1067"/>
                <a:gd name="T5" fmla="*/ 253 h 625"/>
                <a:gd name="T6" fmla="*/ 1022 w 1067"/>
                <a:gd name="T7" fmla="*/ 353 h 625"/>
                <a:gd name="T8" fmla="*/ 871 w 1067"/>
                <a:gd name="T9" fmla="*/ 479 h 625"/>
                <a:gd name="T10" fmla="*/ 285 w 1067"/>
                <a:gd name="T11" fmla="*/ 591 h 625"/>
                <a:gd name="T12" fmla="*/ 52 w 1067"/>
                <a:gd name="T13" fmla="*/ 518 h 625"/>
                <a:gd name="T14" fmla="*/ 0 w 1067"/>
                <a:gd name="T15" fmla="*/ 101 h 625"/>
                <a:gd name="T16" fmla="*/ 356 w 1067"/>
                <a:gd name="T17" fmla="*/ 273 h 625"/>
                <a:gd name="T18" fmla="*/ 496 w 1067"/>
                <a:gd name="T19" fmla="*/ 275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7" h="625">
                  <a:moveTo>
                    <a:pt x="496" y="275"/>
                  </a:moveTo>
                  <a:cubicBezTo>
                    <a:pt x="686" y="184"/>
                    <a:pt x="876" y="92"/>
                    <a:pt x="1067" y="0"/>
                  </a:cubicBezTo>
                  <a:cubicBezTo>
                    <a:pt x="1066" y="85"/>
                    <a:pt x="1067" y="169"/>
                    <a:pt x="1067" y="253"/>
                  </a:cubicBezTo>
                  <a:cubicBezTo>
                    <a:pt x="1065" y="291"/>
                    <a:pt x="1044" y="324"/>
                    <a:pt x="1022" y="353"/>
                  </a:cubicBezTo>
                  <a:cubicBezTo>
                    <a:pt x="980" y="404"/>
                    <a:pt x="927" y="445"/>
                    <a:pt x="871" y="479"/>
                  </a:cubicBezTo>
                  <a:cubicBezTo>
                    <a:pt x="697" y="583"/>
                    <a:pt x="486" y="625"/>
                    <a:pt x="285" y="591"/>
                  </a:cubicBezTo>
                  <a:cubicBezTo>
                    <a:pt x="204" y="578"/>
                    <a:pt x="126" y="552"/>
                    <a:pt x="52" y="518"/>
                  </a:cubicBezTo>
                  <a:cubicBezTo>
                    <a:pt x="34" y="379"/>
                    <a:pt x="17" y="240"/>
                    <a:pt x="0" y="101"/>
                  </a:cubicBezTo>
                  <a:cubicBezTo>
                    <a:pt x="118" y="159"/>
                    <a:pt x="238" y="216"/>
                    <a:pt x="356" y="273"/>
                  </a:cubicBezTo>
                  <a:cubicBezTo>
                    <a:pt x="400" y="295"/>
                    <a:pt x="452" y="297"/>
                    <a:pt x="496" y="275"/>
                  </a:cubicBezTo>
                  <a:close/>
                </a:path>
              </a:pathLst>
            </a:custGeom>
            <a:grpFill/>
            <a:ln>
              <a:noFill/>
            </a:ln>
          </p:spPr>
          <p:txBody>
            <a:bodyPr vert="horz" wrap="square" lIns="91440" tIns="45720" rIns="91440" bIns="45720" numCol="1" anchor="t" anchorCtr="0" compatLnSpc="1"/>
            <a:lstStyle/>
            <a:p>
              <a:endParaRPr lang="zh-CN" altLang="en-US">
                <a:solidFill>
                  <a:srgbClr val="222524"/>
                </a:solidFill>
              </a:endParaRPr>
            </a:p>
          </p:txBody>
        </p:sp>
        <p:sp>
          <p:nvSpPr>
            <p:cNvPr id="50" name="Freeform 30"/>
            <p:cNvSpPr/>
            <p:nvPr/>
          </p:nvSpPr>
          <p:spPr bwMode="auto">
            <a:xfrm>
              <a:off x="2974975" y="2955925"/>
              <a:ext cx="404813" cy="1728788"/>
            </a:xfrm>
            <a:custGeom>
              <a:avLst/>
              <a:gdLst>
                <a:gd name="T0" fmla="*/ 0 w 149"/>
                <a:gd name="T1" fmla="*/ 568 h 638"/>
                <a:gd name="T2" fmla="*/ 74 w 149"/>
                <a:gd name="T3" fmla="*/ 0 h 638"/>
                <a:gd name="T4" fmla="*/ 145 w 149"/>
                <a:gd name="T5" fmla="*/ 538 h 638"/>
                <a:gd name="T6" fmla="*/ 149 w 149"/>
                <a:gd name="T7" fmla="*/ 572 h 638"/>
                <a:gd name="T8" fmla="*/ 101 w 149"/>
                <a:gd name="T9" fmla="*/ 629 h 638"/>
                <a:gd name="T10" fmla="*/ 27 w 149"/>
                <a:gd name="T11" fmla="*/ 617 h 638"/>
                <a:gd name="T12" fmla="*/ 0 w 149"/>
                <a:gd name="T13" fmla="*/ 568 h 638"/>
              </a:gdLst>
              <a:ahLst/>
              <a:cxnLst>
                <a:cxn ang="0">
                  <a:pos x="T0" y="T1"/>
                </a:cxn>
                <a:cxn ang="0">
                  <a:pos x="T2" y="T3"/>
                </a:cxn>
                <a:cxn ang="0">
                  <a:pos x="T4" y="T5"/>
                </a:cxn>
                <a:cxn ang="0">
                  <a:pos x="T6" y="T7"/>
                </a:cxn>
                <a:cxn ang="0">
                  <a:pos x="T8" y="T9"/>
                </a:cxn>
                <a:cxn ang="0">
                  <a:pos x="T10" y="T11"/>
                </a:cxn>
                <a:cxn ang="0">
                  <a:pos x="T12" y="T13"/>
                </a:cxn>
              </a:cxnLst>
              <a:rect l="0" t="0" r="r" b="b"/>
              <a:pathLst>
                <a:path w="149" h="638">
                  <a:moveTo>
                    <a:pt x="0" y="568"/>
                  </a:moveTo>
                  <a:cubicBezTo>
                    <a:pt x="24" y="379"/>
                    <a:pt x="49" y="190"/>
                    <a:pt x="74" y="0"/>
                  </a:cubicBezTo>
                  <a:cubicBezTo>
                    <a:pt x="98" y="180"/>
                    <a:pt x="121" y="359"/>
                    <a:pt x="145" y="538"/>
                  </a:cubicBezTo>
                  <a:cubicBezTo>
                    <a:pt x="146" y="549"/>
                    <a:pt x="148" y="560"/>
                    <a:pt x="149" y="572"/>
                  </a:cubicBezTo>
                  <a:cubicBezTo>
                    <a:pt x="142" y="596"/>
                    <a:pt x="126" y="620"/>
                    <a:pt x="101" y="629"/>
                  </a:cubicBezTo>
                  <a:cubicBezTo>
                    <a:pt x="77" y="638"/>
                    <a:pt x="47" y="635"/>
                    <a:pt x="27" y="617"/>
                  </a:cubicBezTo>
                  <a:cubicBezTo>
                    <a:pt x="13" y="605"/>
                    <a:pt x="2" y="587"/>
                    <a:pt x="0" y="568"/>
                  </a:cubicBezTo>
                  <a:close/>
                </a:path>
              </a:pathLst>
            </a:custGeom>
            <a:grpFill/>
            <a:ln>
              <a:noFill/>
            </a:ln>
          </p:spPr>
          <p:txBody>
            <a:bodyPr vert="horz" wrap="square" lIns="91440" tIns="45720" rIns="91440" bIns="45720" numCol="1" anchor="t" anchorCtr="0" compatLnSpc="1"/>
            <a:lstStyle/>
            <a:p>
              <a:endParaRPr lang="zh-CN" altLang="en-US">
                <a:solidFill>
                  <a:srgbClr val="222524"/>
                </a:solidFil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12000">
              <a:srgbClr val="EFEFEF"/>
            </a:gs>
            <a:gs pos="100000">
              <a:srgbClr val="F3F3F3"/>
            </a:gs>
          </a:gsLst>
          <a:lin ang="16200000" scaled="1"/>
          <a:tileRect/>
        </a:gradFill>
        <a:effectLst/>
      </p:bgPr>
    </p:bg>
    <p:spTree>
      <p:nvGrpSpPr>
        <p:cNvPr id="1" name=""/>
        <p:cNvGrpSpPr/>
        <p:nvPr/>
      </p:nvGrpSpPr>
      <p:grpSpPr>
        <a:xfrm>
          <a:off x="0" y="0"/>
          <a:ext cx="0" cy="0"/>
          <a:chOff x="0" y="0"/>
          <a:chExt cx="0" cy="0"/>
        </a:xfrm>
      </p:grpSpPr>
      <p:grpSp>
        <p:nvGrpSpPr>
          <p:cNvPr id="44" name="组合 43"/>
          <p:cNvGrpSpPr/>
          <p:nvPr/>
        </p:nvGrpSpPr>
        <p:grpSpPr>
          <a:xfrm>
            <a:off x="1424206" y="291129"/>
            <a:ext cx="576044" cy="628412"/>
            <a:chOff x="4038591" y="819153"/>
            <a:chExt cx="838194" cy="914404"/>
          </a:xfrm>
        </p:grpSpPr>
        <p:sp>
          <p:nvSpPr>
            <p:cNvPr id="45" name="Freeform 11"/>
            <p:cNvSpPr>
              <a:spLocks noEditPoints="1"/>
            </p:cNvSpPr>
            <p:nvPr/>
          </p:nvSpPr>
          <p:spPr bwMode="auto">
            <a:xfrm>
              <a:off x="4223844" y="1035942"/>
              <a:ext cx="455541" cy="697615"/>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6" name="Freeform 12"/>
            <p:cNvSpPr/>
            <p:nvPr/>
          </p:nvSpPr>
          <p:spPr bwMode="auto">
            <a:xfrm>
              <a:off x="4415172" y="819153"/>
              <a:ext cx="36443" cy="183437"/>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7" name="Freeform 13"/>
            <p:cNvSpPr/>
            <p:nvPr/>
          </p:nvSpPr>
          <p:spPr bwMode="auto">
            <a:xfrm>
              <a:off x="4658127" y="935886"/>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8" name="Freeform 14"/>
            <p:cNvSpPr/>
            <p:nvPr/>
          </p:nvSpPr>
          <p:spPr bwMode="auto">
            <a:xfrm>
              <a:off x="4737086" y="1169349"/>
              <a:ext cx="139699"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9" name="Freeform 15"/>
            <p:cNvSpPr/>
            <p:nvPr/>
          </p:nvSpPr>
          <p:spPr bwMode="auto">
            <a:xfrm>
              <a:off x="4715827" y="1358345"/>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0" name="Freeform 16"/>
            <p:cNvSpPr/>
            <p:nvPr/>
          </p:nvSpPr>
          <p:spPr bwMode="auto">
            <a:xfrm>
              <a:off x="4120584" y="935885"/>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2" name="Freeform 17"/>
            <p:cNvSpPr/>
            <p:nvPr/>
          </p:nvSpPr>
          <p:spPr bwMode="auto">
            <a:xfrm>
              <a:off x="4038591" y="1174907"/>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3"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grpSp>
      <p:sp>
        <p:nvSpPr>
          <p:cNvPr id="26" name="文本框 25"/>
          <p:cNvSpPr txBox="1"/>
          <p:nvPr/>
        </p:nvSpPr>
        <p:spPr>
          <a:xfrm>
            <a:off x="898304" y="302224"/>
            <a:ext cx="4959929" cy="368300"/>
          </a:xfrm>
          <a:prstGeom prst="rect">
            <a:avLst/>
          </a:prstGeom>
          <a:noFill/>
        </p:spPr>
        <p:txBody>
          <a:bodyPr wrap="square" rtlCol="0">
            <a:spAutoFit/>
          </a:bodyPr>
          <a:lstStyle/>
          <a:p>
            <a:pPr algn="ct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设计原理及设计方案</a:t>
            </a:r>
          </a:p>
        </p:txBody>
      </p:sp>
      <p:sp>
        <p:nvSpPr>
          <p:cNvPr id="2" name="文本框 1"/>
          <p:cNvSpPr txBox="1"/>
          <p:nvPr/>
        </p:nvSpPr>
        <p:spPr>
          <a:xfrm>
            <a:off x="4576445" y="531495"/>
            <a:ext cx="3246120" cy="460375"/>
          </a:xfrm>
          <a:prstGeom prst="rect">
            <a:avLst/>
          </a:prstGeom>
          <a:noFill/>
        </p:spPr>
        <p:txBody>
          <a:bodyPr wrap="square" rtlCol="0">
            <a:spAutoFit/>
          </a:bodyPr>
          <a:lstStyle/>
          <a:p>
            <a:pPr algn="ctr"/>
            <a:r>
              <a:rPr lang="zh-CN" altLang="en-US" sz="2400">
                <a:latin typeface="微软雅黑" panose="020B0503020204020204" pitchFamily="34" charset="-122"/>
                <a:ea typeface="微软雅黑" panose="020B0503020204020204" pitchFamily="34" charset="-122"/>
              </a:rPr>
              <a:t>完整硬件线路图</a:t>
            </a:r>
          </a:p>
        </p:txBody>
      </p:sp>
      <p:graphicFrame>
        <p:nvGraphicFramePr>
          <p:cNvPr id="3" name="Object 5"/>
          <p:cNvGraphicFramePr>
            <a:graphicFrameLocks noChangeAspect="1"/>
          </p:cNvGraphicFramePr>
          <p:nvPr/>
        </p:nvGraphicFramePr>
        <p:xfrm>
          <a:off x="337185" y="951865"/>
          <a:ext cx="11295380" cy="5906135"/>
        </p:xfrm>
        <a:graphic>
          <a:graphicData uri="http://schemas.openxmlformats.org/presentationml/2006/ole">
            <mc:AlternateContent xmlns:mc="http://schemas.openxmlformats.org/markup-compatibility/2006">
              <mc:Choice xmlns:v="urn:schemas-microsoft-com:vml" Requires="v">
                <p:oleObj r:id="rId2" imgW="6470015" imgH="4646930" progId="Visio.Drawing.11">
                  <p:embed/>
                </p:oleObj>
              </mc:Choice>
              <mc:Fallback>
                <p:oleObj r:id="rId2" imgW="6470015" imgH="4646930" progId="Visio.Drawing.11">
                  <p:embed/>
                  <p:pic>
                    <p:nvPicPr>
                      <p:cNvPr id="0" name="图片 3075"/>
                      <p:cNvPicPr/>
                      <p:nvPr/>
                    </p:nvPicPr>
                    <p:blipFill>
                      <a:blip r:embed="rId3"/>
                      <a:stretch>
                        <a:fillRect/>
                      </a:stretch>
                    </p:blipFill>
                    <p:spPr>
                      <a:xfrm>
                        <a:off x="337185" y="951865"/>
                        <a:ext cx="11295380" cy="5906135"/>
                      </a:xfrm>
                      <a:prstGeom prst="rect">
                        <a:avLst/>
                      </a:prstGeom>
                      <a:noFill/>
                      <a:ln w="38100">
                        <a:noFill/>
                        <a:miter/>
                      </a:ln>
                    </p:spPr>
                  </p:pic>
                </p:oleObj>
              </mc:Fallback>
            </mc:AlternateContent>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12000">
              <a:srgbClr val="EFEFEF"/>
            </a:gs>
            <a:gs pos="100000">
              <a:srgbClr val="F3F3F3"/>
            </a:gs>
          </a:gsLst>
          <a:lin ang="16200000" scaled="1"/>
          <a:tileRect/>
        </a:gradFill>
        <a:effectLst/>
      </p:bgPr>
    </p:bg>
    <p:spTree>
      <p:nvGrpSpPr>
        <p:cNvPr id="1" name=""/>
        <p:cNvGrpSpPr/>
        <p:nvPr/>
      </p:nvGrpSpPr>
      <p:grpSpPr>
        <a:xfrm>
          <a:off x="0" y="0"/>
          <a:ext cx="0" cy="0"/>
          <a:chOff x="0" y="0"/>
          <a:chExt cx="0" cy="0"/>
        </a:xfrm>
      </p:grpSpPr>
      <p:grpSp>
        <p:nvGrpSpPr>
          <p:cNvPr id="51" name="组合 50"/>
          <p:cNvGrpSpPr/>
          <p:nvPr/>
        </p:nvGrpSpPr>
        <p:grpSpPr>
          <a:xfrm>
            <a:off x="0" y="-776897"/>
            <a:ext cx="8000264" cy="7634897"/>
            <a:chOff x="1" y="-776897"/>
            <a:chExt cx="8000264" cy="7634897"/>
          </a:xfrm>
        </p:grpSpPr>
        <p:pic>
          <p:nvPicPr>
            <p:cNvPr id="4" name="图片 3"/>
            <p:cNvPicPr>
              <a:picLocks noChangeAspect="1"/>
            </p:cNvPicPr>
            <p:nvPr/>
          </p:nvPicPr>
          <p:blipFill rotWithShape="1">
            <a:blip r:embed="rId2" cstate="print">
              <a:extLst>
                <a:ext uri="{28A0092B-C50C-407E-A947-70E740481C1C}">
                  <a14:useLocalDpi xmlns:a14="http://schemas.microsoft.com/office/drawing/2010/main" val="0"/>
                </a:ext>
              </a:extLst>
            </a:blip>
            <a:srcRect l="20651"/>
            <a:stretch>
              <a:fillRect/>
            </a:stretch>
          </p:blipFill>
          <p:spPr>
            <a:xfrm>
              <a:off x="1" y="0"/>
              <a:ext cx="8000264" cy="6858000"/>
            </a:xfrm>
            <a:prstGeom prst="rect">
              <a:avLst/>
            </a:prstGeom>
          </p:spPr>
        </p:pic>
        <p:grpSp>
          <p:nvGrpSpPr>
            <p:cNvPr id="17" name="组合 16"/>
            <p:cNvGrpSpPr/>
            <p:nvPr/>
          </p:nvGrpSpPr>
          <p:grpSpPr>
            <a:xfrm>
              <a:off x="1578877" y="-776897"/>
              <a:ext cx="728446" cy="2702384"/>
              <a:chOff x="912127" y="-381000"/>
              <a:chExt cx="728446" cy="2702384"/>
            </a:xfrm>
          </p:grpSpPr>
          <p:grpSp>
            <p:nvGrpSpPr>
              <p:cNvPr id="5" name="组合 4"/>
              <p:cNvGrpSpPr/>
              <p:nvPr/>
            </p:nvGrpSpPr>
            <p:grpSpPr>
              <a:xfrm rot="10800000">
                <a:off x="912127" y="1526716"/>
                <a:ext cx="728446" cy="794668"/>
                <a:chOff x="4038600" y="819150"/>
                <a:chExt cx="838200" cy="914400"/>
              </a:xfrm>
              <a:solidFill>
                <a:schemeClr val="tx1">
                  <a:lumMod val="75000"/>
                  <a:lumOff val="25000"/>
                </a:schemeClr>
              </a:solidFill>
            </p:grpSpPr>
            <p:sp>
              <p:nvSpPr>
                <p:cNvPr id="6"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7"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8"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9"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10"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11"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12"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13"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16" name="直接连接符 15"/>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a:xfrm>
              <a:off x="2740927" y="-228600"/>
              <a:ext cx="728446" cy="2702384"/>
              <a:chOff x="912127" y="-381000"/>
              <a:chExt cx="728446" cy="2702384"/>
            </a:xfrm>
          </p:grpSpPr>
          <p:grpSp>
            <p:nvGrpSpPr>
              <p:cNvPr id="20" name="组合 19"/>
              <p:cNvGrpSpPr/>
              <p:nvPr/>
            </p:nvGrpSpPr>
            <p:grpSpPr>
              <a:xfrm rot="10800000">
                <a:off x="912127" y="1526716"/>
                <a:ext cx="728446" cy="794668"/>
                <a:chOff x="4038600" y="819150"/>
                <a:chExt cx="838200" cy="914400"/>
              </a:xfrm>
              <a:solidFill>
                <a:schemeClr val="tx1">
                  <a:lumMod val="75000"/>
                  <a:lumOff val="25000"/>
                </a:schemeClr>
              </a:solidFill>
            </p:grpSpPr>
            <p:sp>
              <p:nvSpPr>
                <p:cNvPr id="22"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23"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24"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25"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26"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27"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28"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29"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21" name="直接连接符 20"/>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30" name="组合 29"/>
            <p:cNvGrpSpPr/>
            <p:nvPr/>
          </p:nvGrpSpPr>
          <p:grpSpPr>
            <a:xfrm>
              <a:off x="3944706" y="-776897"/>
              <a:ext cx="728446" cy="2702384"/>
              <a:chOff x="912127" y="-381000"/>
              <a:chExt cx="728446" cy="2702384"/>
            </a:xfrm>
          </p:grpSpPr>
          <p:grpSp>
            <p:nvGrpSpPr>
              <p:cNvPr id="31" name="组合 30"/>
              <p:cNvGrpSpPr/>
              <p:nvPr/>
            </p:nvGrpSpPr>
            <p:grpSpPr>
              <a:xfrm rot="10800000">
                <a:off x="912127" y="1526716"/>
                <a:ext cx="728446" cy="794668"/>
                <a:chOff x="4038600" y="819150"/>
                <a:chExt cx="838200" cy="914400"/>
              </a:xfrm>
              <a:solidFill>
                <a:schemeClr val="tx1">
                  <a:lumMod val="75000"/>
                  <a:lumOff val="25000"/>
                </a:schemeClr>
              </a:solidFill>
            </p:grpSpPr>
            <p:sp>
              <p:nvSpPr>
                <p:cNvPr id="33"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34"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35"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36"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37"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38"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39"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40"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32" name="直接连接符 31"/>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sp>
        <p:nvSpPr>
          <p:cNvPr id="41" name="文本框 40"/>
          <p:cNvSpPr txBox="1"/>
          <p:nvPr/>
        </p:nvSpPr>
        <p:spPr>
          <a:xfrm>
            <a:off x="5837070" y="2248999"/>
            <a:ext cx="6191251" cy="1569660"/>
          </a:xfrm>
          <a:prstGeom prst="rect">
            <a:avLst/>
          </a:prstGeom>
          <a:noFill/>
        </p:spPr>
        <p:txBody>
          <a:bodyPr wrap="square" rtlCol="0">
            <a:spAutoFit/>
          </a:bodyPr>
          <a:lstStyle/>
          <a:p>
            <a:pPr algn="ctr"/>
            <a:r>
              <a:rPr lang="en-US" altLang="zh-CN" sz="9600" b="1" dirty="0">
                <a:solidFill>
                  <a:schemeClr val="tx1">
                    <a:lumMod val="75000"/>
                    <a:lumOff val="25000"/>
                  </a:schemeClr>
                </a:solidFill>
                <a:latin typeface="华文仿宋" panose="02010600040101010101" pitchFamily="2" charset="-122"/>
                <a:ea typeface="华文仿宋" panose="02010600040101010101" pitchFamily="2" charset="-122"/>
              </a:rPr>
              <a:t>Part 03</a:t>
            </a:r>
            <a:endParaRPr lang="zh-CN" altLang="en-US" sz="9600" b="1" dirty="0">
              <a:solidFill>
                <a:schemeClr val="tx1">
                  <a:lumMod val="75000"/>
                  <a:lumOff val="25000"/>
                </a:schemeClr>
              </a:solidFill>
              <a:latin typeface="华文仿宋" panose="02010600040101010101" pitchFamily="2" charset="-122"/>
              <a:ea typeface="华文仿宋" panose="02010600040101010101" pitchFamily="2" charset="-122"/>
            </a:endParaRPr>
          </a:p>
        </p:txBody>
      </p:sp>
      <p:sp>
        <p:nvSpPr>
          <p:cNvPr id="42" name="文本框 41"/>
          <p:cNvSpPr txBox="1"/>
          <p:nvPr/>
        </p:nvSpPr>
        <p:spPr>
          <a:xfrm>
            <a:off x="6452731" y="3609987"/>
            <a:ext cx="4959929" cy="521970"/>
          </a:xfrm>
          <a:prstGeom prst="rect">
            <a:avLst/>
          </a:prstGeom>
          <a:noFill/>
        </p:spPr>
        <p:txBody>
          <a:bodyPr wrap="square" rtlCol="0">
            <a:spAutoFit/>
          </a:bodyPr>
          <a:lstStyle/>
          <a:p>
            <a:pPr algn="ctr"/>
            <a:r>
              <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rPr>
              <a:t>开发工具和编程语言</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12000">
              <a:srgbClr val="EFEFEF"/>
            </a:gs>
            <a:gs pos="100000">
              <a:srgbClr val="F3F3F3"/>
            </a:gs>
          </a:gsLst>
          <a:lin ang="16200000" scaled="1"/>
          <a:tileRect/>
        </a:gradFill>
        <a:effectLst/>
      </p:bgPr>
    </p:bg>
    <p:spTree>
      <p:nvGrpSpPr>
        <p:cNvPr id="1" name=""/>
        <p:cNvGrpSpPr/>
        <p:nvPr/>
      </p:nvGrpSpPr>
      <p:grpSpPr>
        <a:xfrm>
          <a:off x="0" y="0"/>
          <a:ext cx="0" cy="0"/>
          <a:chOff x="0" y="0"/>
          <a:chExt cx="0" cy="0"/>
        </a:xfrm>
      </p:grpSpPr>
      <p:grpSp>
        <p:nvGrpSpPr>
          <p:cNvPr id="44" name="组合 43"/>
          <p:cNvGrpSpPr/>
          <p:nvPr/>
        </p:nvGrpSpPr>
        <p:grpSpPr>
          <a:xfrm>
            <a:off x="1424206" y="291129"/>
            <a:ext cx="576044" cy="628412"/>
            <a:chOff x="4038591" y="819153"/>
            <a:chExt cx="838194" cy="914404"/>
          </a:xfrm>
        </p:grpSpPr>
        <p:sp>
          <p:nvSpPr>
            <p:cNvPr id="45" name="Freeform 11"/>
            <p:cNvSpPr>
              <a:spLocks noEditPoints="1"/>
            </p:cNvSpPr>
            <p:nvPr/>
          </p:nvSpPr>
          <p:spPr bwMode="auto">
            <a:xfrm>
              <a:off x="4223844" y="1035942"/>
              <a:ext cx="455541" cy="697615"/>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6" name="Freeform 12"/>
            <p:cNvSpPr/>
            <p:nvPr/>
          </p:nvSpPr>
          <p:spPr bwMode="auto">
            <a:xfrm>
              <a:off x="4415172" y="819153"/>
              <a:ext cx="36443" cy="183437"/>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7" name="Freeform 13"/>
            <p:cNvSpPr/>
            <p:nvPr/>
          </p:nvSpPr>
          <p:spPr bwMode="auto">
            <a:xfrm>
              <a:off x="4658127" y="935886"/>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8" name="Freeform 14"/>
            <p:cNvSpPr/>
            <p:nvPr/>
          </p:nvSpPr>
          <p:spPr bwMode="auto">
            <a:xfrm>
              <a:off x="4737086" y="1169349"/>
              <a:ext cx="139699"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9" name="Freeform 15"/>
            <p:cNvSpPr/>
            <p:nvPr/>
          </p:nvSpPr>
          <p:spPr bwMode="auto">
            <a:xfrm>
              <a:off x="4715827" y="1358345"/>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0" name="Freeform 16"/>
            <p:cNvSpPr/>
            <p:nvPr/>
          </p:nvSpPr>
          <p:spPr bwMode="auto">
            <a:xfrm>
              <a:off x="4120584" y="935885"/>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2" name="Freeform 17"/>
            <p:cNvSpPr/>
            <p:nvPr/>
          </p:nvSpPr>
          <p:spPr bwMode="auto">
            <a:xfrm>
              <a:off x="4038591" y="1174907"/>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3"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grpSp>
      <p:sp>
        <p:nvSpPr>
          <p:cNvPr id="26" name="文本框 25"/>
          <p:cNvSpPr txBox="1"/>
          <p:nvPr/>
        </p:nvSpPr>
        <p:spPr>
          <a:xfrm>
            <a:off x="973869" y="290794"/>
            <a:ext cx="4959929" cy="368300"/>
          </a:xfrm>
          <a:prstGeom prst="rect">
            <a:avLst/>
          </a:prstGeom>
          <a:noFill/>
        </p:spPr>
        <p:txBody>
          <a:bodyPr wrap="square" rtlCol="0">
            <a:spAutoFit/>
          </a:bodyPr>
          <a:lstStyle/>
          <a:p>
            <a:pPr algn="ct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开发工具和编程语言</a:t>
            </a:r>
          </a:p>
        </p:txBody>
      </p:sp>
      <p:sp>
        <p:nvSpPr>
          <p:cNvPr id="2" name="文本框 1"/>
          <p:cNvSpPr txBox="1"/>
          <p:nvPr/>
        </p:nvSpPr>
        <p:spPr>
          <a:xfrm>
            <a:off x="3062605" y="1211580"/>
            <a:ext cx="4939665" cy="3107690"/>
          </a:xfrm>
          <a:prstGeom prst="rect">
            <a:avLst/>
          </a:prstGeom>
          <a:noFill/>
        </p:spPr>
        <p:txBody>
          <a:bodyPr wrap="square" rtlCol="0">
            <a:spAutoFit/>
          </a:bodyPr>
          <a:lstStyle/>
          <a:p>
            <a:pPr marL="342900" indent="-342900">
              <a:buAutoNum type="arabicPeriod"/>
            </a:pPr>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Arduino开发平台</a:t>
            </a:r>
          </a:p>
          <a:p>
            <a:pPr marL="342900" indent="-342900">
              <a:buAutoNum type="arabicPeriod"/>
            </a:pPr>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电机驱动器L298N</a:t>
            </a:r>
          </a:p>
          <a:p>
            <a:pPr marL="342900" indent="-342900">
              <a:buAutoNum type="arabicPeriod"/>
            </a:pPr>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直流减速电机</a:t>
            </a:r>
          </a:p>
          <a:p>
            <a:pPr marL="342900" indent="-342900">
              <a:buAutoNum type="arabicPeriod"/>
            </a:pPr>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红外循迹模块</a:t>
            </a:r>
          </a:p>
          <a:p>
            <a:pPr marL="342900" indent="-342900">
              <a:buAutoNum type="arabicPeriod"/>
            </a:pPr>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避障模块</a:t>
            </a:r>
          </a:p>
          <a:p>
            <a:pPr marL="342900" indent="-342900">
              <a:buAutoNum type="arabicPeriod"/>
            </a:pPr>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超声波</a:t>
            </a:r>
          </a:p>
          <a:p>
            <a:pPr marL="342900" indent="-342900">
              <a:buAutoNum type="arabicPeriod"/>
            </a:pPr>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舵机</a:t>
            </a:r>
          </a:p>
        </p:txBody>
      </p:sp>
      <p:sp>
        <p:nvSpPr>
          <p:cNvPr id="3" name="文本框 2"/>
          <p:cNvSpPr txBox="1"/>
          <p:nvPr/>
        </p:nvSpPr>
        <p:spPr>
          <a:xfrm>
            <a:off x="3123565" y="4406900"/>
            <a:ext cx="3844290" cy="521970"/>
          </a:xfrm>
          <a:prstGeom prst="rect">
            <a:avLst/>
          </a:prstGeom>
          <a:noFill/>
        </p:spPr>
        <p:txBody>
          <a:bodyPr wrap="square" rtlCol="0">
            <a:spAutoFit/>
          </a:bodyPr>
          <a:lstStyle/>
          <a:p>
            <a:r>
              <a:rPr lang="zh-CN" altLang="en-US" sz="2800">
                <a:latin typeface="微软雅黑" panose="020B0503020204020204" pitchFamily="34" charset="-122"/>
                <a:ea typeface="微软雅黑" panose="020B0503020204020204" pitchFamily="34" charset="-122"/>
                <a:cs typeface="微软雅黑" panose="020B0503020204020204" pitchFamily="34" charset="-122"/>
              </a:rPr>
              <a:t>编程语言：</a:t>
            </a:r>
            <a:r>
              <a:rPr lang="en-US" altLang="zh-CN" sz="2800">
                <a:latin typeface="微软雅黑" panose="020B0503020204020204" pitchFamily="34" charset="-122"/>
                <a:ea typeface="微软雅黑" panose="020B0503020204020204" pitchFamily="34" charset="-122"/>
                <a:cs typeface="微软雅黑" panose="020B0503020204020204" pitchFamily="34" charset="-122"/>
              </a:rPr>
              <a:t>C</a:t>
            </a:r>
            <a:r>
              <a:rPr lang="zh-CN" altLang="en-US" sz="2800">
                <a:latin typeface="微软雅黑" panose="020B0503020204020204" pitchFamily="34" charset="-122"/>
                <a:ea typeface="微软雅黑" panose="020B0503020204020204" pitchFamily="34" charset="-122"/>
                <a:cs typeface="微软雅黑" panose="020B0503020204020204" pitchFamily="34" charset="-122"/>
              </a:rPr>
              <a:t>语言</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12000">
              <a:srgbClr val="EFEFEF"/>
            </a:gs>
            <a:gs pos="100000">
              <a:srgbClr val="F3F3F3"/>
            </a:gs>
          </a:gsLst>
          <a:lin ang="16200000" scaled="1"/>
          <a:tileRect/>
        </a:gradFill>
        <a:effectLst/>
      </p:bgPr>
    </p:bg>
    <p:spTree>
      <p:nvGrpSpPr>
        <p:cNvPr id="1" name=""/>
        <p:cNvGrpSpPr/>
        <p:nvPr/>
      </p:nvGrpSpPr>
      <p:grpSpPr>
        <a:xfrm>
          <a:off x="0" y="0"/>
          <a:ext cx="0" cy="0"/>
          <a:chOff x="0" y="0"/>
          <a:chExt cx="0" cy="0"/>
        </a:xfrm>
      </p:grpSpPr>
      <p:grpSp>
        <p:nvGrpSpPr>
          <p:cNvPr id="51" name="组合 50"/>
          <p:cNvGrpSpPr/>
          <p:nvPr/>
        </p:nvGrpSpPr>
        <p:grpSpPr>
          <a:xfrm>
            <a:off x="0" y="-776897"/>
            <a:ext cx="8000264" cy="7634897"/>
            <a:chOff x="1" y="-776897"/>
            <a:chExt cx="8000264" cy="7634897"/>
          </a:xfrm>
        </p:grpSpPr>
        <p:pic>
          <p:nvPicPr>
            <p:cNvPr id="4" name="图片 3"/>
            <p:cNvPicPr>
              <a:picLocks noChangeAspect="1"/>
            </p:cNvPicPr>
            <p:nvPr/>
          </p:nvPicPr>
          <p:blipFill rotWithShape="1">
            <a:blip r:embed="rId2" cstate="print">
              <a:extLst>
                <a:ext uri="{28A0092B-C50C-407E-A947-70E740481C1C}">
                  <a14:useLocalDpi xmlns:a14="http://schemas.microsoft.com/office/drawing/2010/main" val="0"/>
                </a:ext>
              </a:extLst>
            </a:blip>
            <a:srcRect l="20651"/>
            <a:stretch>
              <a:fillRect/>
            </a:stretch>
          </p:blipFill>
          <p:spPr>
            <a:xfrm>
              <a:off x="1" y="0"/>
              <a:ext cx="8000264" cy="6858000"/>
            </a:xfrm>
            <a:prstGeom prst="rect">
              <a:avLst/>
            </a:prstGeom>
          </p:spPr>
        </p:pic>
        <p:grpSp>
          <p:nvGrpSpPr>
            <p:cNvPr id="17" name="组合 16"/>
            <p:cNvGrpSpPr/>
            <p:nvPr/>
          </p:nvGrpSpPr>
          <p:grpSpPr>
            <a:xfrm>
              <a:off x="1578877" y="-776897"/>
              <a:ext cx="728446" cy="2702384"/>
              <a:chOff x="912127" y="-381000"/>
              <a:chExt cx="728446" cy="2702384"/>
            </a:xfrm>
          </p:grpSpPr>
          <p:grpSp>
            <p:nvGrpSpPr>
              <p:cNvPr id="5" name="组合 4"/>
              <p:cNvGrpSpPr/>
              <p:nvPr/>
            </p:nvGrpSpPr>
            <p:grpSpPr>
              <a:xfrm rot="10800000">
                <a:off x="912127" y="1526716"/>
                <a:ext cx="728446" cy="794668"/>
                <a:chOff x="4038600" y="819150"/>
                <a:chExt cx="838200" cy="914400"/>
              </a:xfrm>
              <a:solidFill>
                <a:schemeClr val="tx1">
                  <a:lumMod val="75000"/>
                  <a:lumOff val="25000"/>
                </a:schemeClr>
              </a:solidFill>
            </p:grpSpPr>
            <p:sp>
              <p:nvSpPr>
                <p:cNvPr id="6"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7"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8"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9"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10"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11"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12"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13"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16" name="直接连接符 15"/>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a:xfrm>
              <a:off x="2740927" y="-228600"/>
              <a:ext cx="728446" cy="2702384"/>
              <a:chOff x="912127" y="-381000"/>
              <a:chExt cx="728446" cy="2702384"/>
            </a:xfrm>
          </p:grpSpPr>
          <p:grpSp>
            <p:nvGrpSpPr>
              <p:cNvPr id="20" name="组合 19"/>
              <p:cNvGrpSpPr/>
              <p:nvPr/>
            </p:nvGrpSpPr>
            <p:grpSpPr>
              <a:xfrm rot="10800000">
                <a:off x="912127" y="1526716"/>
                <a:ext cx="728446" cy="794668"/>
                <a:chOff x="4038600" y="819150"/>
                <a:chExt cx="838200" cy="914400"/>
              </a:xfrm>
              <a:solidFill>
                <a:schemeClr val="tx1">
                  <a:lumMod val="75000"/>
                  <a:lumOff val="25000"/>
                </a:schemeClr>
              </a:solidFill>
            </p:grpSpPr>
            <p:sp>
              <p:nvSpPr>
                <p:cNvPr id="22"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23"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24"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25"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26"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27"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28"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29"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21" name="直接连接符 20"/>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30" name="组合 29"/>
            <p:cNvGrpSpPr/>
            <p:nvPr/>
          </p:nvGrpSpPr>
          <p:grpSpPr>
            <a:xfrm>
              <a:off x="3944706" y="-776897"/>
              <a:ext cx="728446" cy="2702384"/>
              <a:chOff x="912127" y="-381000"/>
              <a:chExt cx="728446" cy="2702384"/>
            </a:xfrm>
          </p:grpSpPr>
          <p:grpSp>
            <p:nvGrpSpPr>
              <p:cNvPr id="31" name="组合 30"/>
              <p:cNvGrpSpPr/>
              <p:nvPr/>
            </p:nvGrpSpPr>
            <p:grpSpPr>
              <a:xfrm rot="10800000">
                <a:off x="912127" y="1526716"/>
                <a:ext cx="728446" cy="794668"/>
                <a:chOff x="4038600" y="819150"/>
                <a:chExt cx="838200" cy="914400"/>
              </a:xfrm>
              <a:solidFill>
                <a:schemeClr val="tx1">
                  <a:lumMod val="75000"/>
                  <a:lumOff val="25000"/>
                </a:schemeClr>
              </a:solidFill>
            </p:grpSpPr>
            <p:sp>
              <p:nvSpPr>
                <p:cNvPr id="33"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34"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35"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36"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37"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38"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39"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40"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32" name="直接连接符 31"/>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sp>
        <p:nvSpPr>
          <p:cNvPr id="44" name="文本框 43"/>
          <p:cNvSpPr txBox="1"/>
          <p:nvPr/>
        </p:nvSpPr>
        <p:spPr>
          <a:xfrm>
            <a:off x="5837070" y="2248999"/>
            <a:ext cx="6191251" cy="1569660"/>
          </a:xfrm>
          <a:prstGeom prst="rect">
            <a:avLst/>
          </a:prstGeom>
          <a:noFill/>
        </p:spPr>
        <p:txBody>
          <a:bodyPr wrap="square" rtlCol="0">
            <a:spAutoFit/>
          </a:bodyPr>
          <a:lstStyle/>
          <a:p>
            <a:pPr algn="ctr"/>
            <a:r>
              <a:rPr lang="en-US" altLang="zh-CN" sz="9600" b="1" dirty="0">
                <a:solidFill>
                  <a:schemeClr val="tx1">
                    <a:lumMod val="75000"/>
                    <a:lumOff val="25000"/>
                  </a:schemeClr>
                </a:solidFill>
                <a:latin typeface="华文仿宋" panose="02010600040101010101" pitchFamily="2" charset="-122"/>
                <a:ea typeface="华文仿宋" panose="02010600040101010101" pitchFamily="2" charset="-122"/>
              </a:rPr>
              <a:t>Part 04</a:t>
            </a:r>
            <a:endParaRPr lang="zh-CN" altLang="en-US" sz="9600" b="1" dirty="0">
              <a:solidFill>
                <a:schemeClr val="tx1">
                  <a:lumMod val="75000"/>
                  <a:lumOff val="25000"/>
                </a:schemeClr>
              </a:solidFill>
              <a:latin typeface="华文仿宋" panose="02010600040101010101" pitchFamily="2" charset="-122"/>
              <a:ea typeface="华文仿宋" panose="02010600040101010101" pitchFamily="2" charset="-122"/>
            </a:endParaRPr>
          </a:p>
        </p:txBody>
      </p:sp>
      <p:sp>
        <p:nvSpPr>
          <p:cNvPr id="45" name="文本框 44"/>
          <p:cNvSpPr txBox="1"/>
          <p:nvPr/>
        </p:nvSpPr>
        <p:spPr>
          <a:xfrm>
            <a:off x="6452731" y="3609987"/>
            <a:ext cx="4959929" cy="521970"/>
          </a:xfrm>
          <a:prstGeom prst="rect">
            <a:avLst/>
          </a:prstGeom>
          <a:noFill/>
        </p:spPr>
        <p:txBody>
          <a:bodyPr wrap="square" rtlCol="0">
            <a:spAutoFit/>
          </a:bodyPr>
          <a:lstStyle/>
          <a:p>
            <a:pPr algn="ctr"/>
            <a:r>
              <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rPr>
              <a:t>主要元件的介绍</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grpSp>
        <p:nvGrpSpPr>
          <p:cNvPr id="44" name="组合 43"/>
          <p:cNvGrpSpPr/>
          <p:nvPr/>
        </p:nvGrpSpPr>
        <p:grpSpPr>
          <a:xfrm>
            <a:off x="1424206" y="291129"/>
            <a:ext cx="576044" cy="628412"/>
            <a:chOff x="4038591" y="819153"/>
            <a:chExt cx="838194" cy="914404"/>
          </a:xfrm>
        </p:grpSpPr>
        <p:sp>
          <p:nvSpPr>
            <p:cNvPr id="45" name="Freeform 11"/>
            <p:cNvSpPr>
              <a:spLocks noEditPoints="1"/>
            </p:cNvSpPr>
            <p:nvPr/>
          </p:nvSpPr>
          <p:spPr bwMode="auto">
            <a:xfrm>
              <a:off x="4223844" y="1035942"/>
              <a:ext cx="455541" cy="697615"/>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6" name="Freeform 12"/>
            <p:cNvSpPr/>
            <p:nvPr/>
          </p:nvSpPr>
          <p:spPr bwMode="auto">
            <a:xfrm>
              <a:off x="4415172" y="819153"/>
              <a:ext cx="36443" cy="183437"/>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7" name="Freeform 13"/>
            <p:cNvSpPr/>
            <p:nvPr/>
          </p:nvSpPr>
          <p:spPr bwMode="auto">
            <a:xfrm>
              <a:off x="4658127" y="935886"/>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8" name="Freeform 14"/>
            <p:cNvSpPr/>
            <p:nvPr/>
          </p:nvSpPr>
          <p:spPr bwMode="auto">
            <a:xfrm>
              <a:off x="4737086" y="1169349"/>
              <a:ext cx="139699"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9" name="Freeform 15"/>
            <p:cNvSpPr/>
            <p:nvPr/>
          </p:nvSpPr>
          <p:spPr bwMode="auto">
            <a:xfrm>
              <a:off x="4715827" y="1358345"/>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0" name="Freeform 16"/>
            <p:cNvSpPr/>
            <p:nvPr/>
          </p:nvSpPr>
          <p:spPr bwMode="auto">
            <a:xfrm>
              <a:off x="4120584" y="935885"/>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2" name="Freeform 17"/>
            <p:cNvSpPr/>
            <p:nvPr/>
          </p:nvSpPr>
          <p:spPr bwMode="auto">
            <a:xfrm>
              <a:off x="4038591" y="1174907"/>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3"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grpSp>
      <p:sp>
        <p:nvSpPr>
          <p:cNvPr id="26" name="文本框 25"/>
          <p:cNvSpPr txBox="1"/>
          <p:nvPr/>
        </p:nvSpPr>
        <p:spPr>
          <a:xfrm>
            <a:off x="1272954" y="384774"/>
            <a:ext cx="4959929" cy="368300"/>
          </a:xfrm>
          <a:prstGeom prst="rect">
            <a:avLst/>
          </a:prstGeom>
          <a:noFill/>
        </p:spPr>
        <p:txBody>
          <a:bodyPr wrap="square" rtlCol="0">
            <a:spAutoFit/>
          </a:bodyPr>
          <a:lstStyle/>
          <a:p>
            <a:pPr algn="ct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主要元件的展示</a:t>
            </a:r>
          </a:p>
        </p:txBody>
      </p:sp>
      <p:sp>
        <p:nvSpPr>
          <p:cNvPr id="4" name="文本框 3"/>
          <p:cNvSpPr txBox="1"/>
          <p:nvPr/>
        </p:nvSpPr>
        <p:spPr>
          <a:xfrm>
            <a:off x="606425" y="1313815"/>
            <a:ext cx="2576195" cy="368300"/>
          </a:xfrm>
          <a:prstGeom prst="rect">
            <a:avLst/>
          </a:prstGeom>
          <a:noFill/>
        </p:spPr>
        <p:txBody>
          <a:bodyPr wrap="square" rtlCol="0">
            <a:spAutoFit/>
          </a:bodyPr>
          <a:lstStyle/>
          <a:p>
            <a:pPr algn="ctr"/>
            <a:r>
              <a:rPr lang="zh-CN" altLang="en-US">
                <a:latin typeface="微软雅黑" panose="020B0503020204020204" pitchFamily="34" charset="-122"/>
                <a:ea typeface="微软雅黑" panose="020B0503020204020204" pitchFamily="34" charset="-122"/>
                <a:cs typeface="微软雅黑" panose="020B0503020204020204" pitchFamily="34" charset="-122"/>
              </a:rPr>
              <a:t>Arduino 开发板</a:t>
            </a:r>
          </a:p>
        </p:txBody>
      </p:sp>
      <p:pic>
        <p:nvPicPr>
          <p:cNvPr id="1073743875" name="图片 1073743874" descr="IMG_20211212_181759"/>
          <p:cNvPicPr>
            <a:picLocks noRot="1" noChangeAspect="1"/>
          </p:cNvPicPr>
          <p:nvPr/>
        </p:nvPicPr>
        <p:blipFill>
          <a:blip r:embed="rId3"/>
          <a:stretch>
            <a:fillRect/>
          </a:stretch>
        </p:blipFill>
        <p:spPr>
          <a:xfrm>
            <a:off x="151765" y="1863090"/>
            <a:ext cx="3479800" cy="2266950"/>
          </a:xfrm>
          <a:prstGeom prst="rect">
            <a:avLst/>
          </a:prstGeom>
          <a:noFill/>
          <a:ln w="9525">
            <a:noFill/>
          </a:ln>
        </p:spPr>
      </p:pic>
      <p:sp>
        <p:nvSpPr>
          <p:cNvPr id="5" name="文本框 4"/>
          <p:cNvSpPr txBox="1"/>
          <p:nvPr/>
        </p:nvSpPr>
        <p:spPr>
          <a:xfrm>
            <a:off x="4705985" y="1313815"/>
            <a:ext cx="2181225" cy="368300"/>
          </a:xfrm>
          <a:prstGeom prst="rect">
            <a:avLst/>
          </a:prstGeom>
          <a:noFill/>
        </p:spPr>
        <p:txBody>
          <a:bodyPr wrap="square" rtlCol="0">
            <a:spAutoFit/>
          </a:bodyPr>
          <a:lstStyle/>
          <a:p>
            <a:r>
              <a:rPr lang="zh-CN" altLang="en-US">
                <a:latin typeface="微软雅黑" panose="020B0503020204020204" pitchFamily="34" charset="-122"/>
                <a:ea typeface="微软雅黑" panose="020B0503020204020204" pitchFamily="34" charset="-122"/>
                <a:cs typeface="微软雅黑" panose="020B0503020204020204" pitchFamily="34" charset="-122"/>
              </a:rPr>
              <a:t>电机驱动器L298N</a:t>
            </a:r>
          </a:p>
        </p:txBody>
      </p:sp>
      <p:pic>
        <p:nvPicPr>
          <p:cNvPr id="2" name="图片 -2147482607" descr="QQ图片20211212183614"/>
          <p:cNvPicPr>
            <a:picLocks noChangeAspect="1"/>
          </p:cNvPicPr>
          <p:nvPr/>
        </p:nvPicPr>
        <p:blipFill>
          <a:blip r:embed="rId4"/>
          <a:stretch>
            <a:fillRect/>
          </a:stretch>
        </p:blipFill>
        <p:spPr>
          <a:xfrm>
            <a:off x="4194810" y="1863090"/>
            <a:ext cx="3375660" cy="2266315"/>
          </a:xfrm>
          <a:prstGeom prst="rect">
            <a:avLst/>
          </a:prstGeom>
          <a:noFill/>
          <a:ln w="9525">
            <a:noFill/>
          </a:ln>
        </p:spPr>
      </p:pic>
      <p:sp>
        <p:nvSpPr>
          <p:cNvPr id="101" name="文本框 100"/>
          <p:cNvSpPr txBox="1"/>
          <p:nvPr/>
        </p:nvSpPr>
        <p:spPr>
          <a:xfrm>
            <a:off x="8343265" y="1313815"/>
            <a:ext cx="1661795" cy="368300"/>
          </a:xfrm>
          <a:prstGeom prst="rect">
            <a:avLst/>
          </a:prstGeom>
          <a:noFill/>
          <a:ln w="9525">
            <a:noFill/>
          </a:ln>
        </p:spPr>
        <p:txBody>
          <a:bodyPr wrap="square">
            <a:spAutoFit/>
          </a:bodyPr>
          <a:lstStyle/>
          <a:p>
            <a:pPr indent="0"/>
            <a:r>
              <a:rPr lang="zh-CN" b="0" dirty="0">
                <a:latin typeface="微软雅黑" panose="020B0503020204020204" pitchFamily="34" charset="-122"/>
                <a:ea typeface="微软雅黑" panose="020B0503020204020204" pitchFamily="34" charset="-122"/>
              </a:rPr>
              <a:t>直流减速电机</a:t>
            </a:r>
            <a:endParaRPr lang="zh-CN" altLang="en-US" dirty="0">
              <a:latin typeface="微软雅黑" panose="020B0503020204020204" pitchFamily="34" charset="-122"/>
              <a:ea typeface="微软雅黑" panose="020B0503020204020204" pitchFamily="34" charset="-122"/>
            </a:endParaRPr>
          </a:p>
        </p:txBody>
      </p:sp>
      <p:pic>
        <p:nvPicPr>
          <p:cNvPr id="3" name="图片 -2147482605" descr="QQ图片20211212184412"/>
          <p:cNvPicPr>
            <a:picLocks noChangeAspect="1"/>
          </p:cNvPicPr>
          <p:nvPr/>
        </p:nvPicPr>
        <p:blipFill>
          <a:blip r:embed="rId5"/>
          <a:stretch>
            <a:fillRect/>
          </a:stretch>
        </p:blipFill>
        <p:spPr>
          <a:xfrm>
            <a:off x="8266430" y="1862455"/>
            <a:ext cx="1815465" cy="2268220"/>
          </a:xfrm>
          <a:prstGeom prst="rect">
            <a:avLst/>
          </a:prstGeom>
          <a:noFill/>
          <a:ln w="9525">
            <a:noFill/>
          </a:ln>
        </p:spPr>
      </p:pic>
      <p:sp>
        <p:nvSpPr>
          <p:cNvPr id="6" name="文本框 5"/>
          <p:cNvSpPr txBox="1"/>
          <p:nvPr/>
        </p:nvSpPr>
        <p:spPr>
          <a:xfrm>
            <a:off x="1094740" y="4224655"/>
            <a:ext cx="1593215" cy="368300"/>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红外循迹模块</a:t>
            </a:r>
          </a:p>
        </p:txBody>
      </p:sp>
      <p:pic>
        <p:nvPicPr>
          <p:cNvPr id="7" name="图片 -2147482604" descr="QQ图片20211212192509"/>
          <p:cNvPicPr>
            <a:picLocks noChangeAspect="1"/>
          </p:cNvPicPr>
          <p:nvPr/>
        </p:nvPicPr>
        <p:blipFill>
          <a:blip r:embed="rId6"/>
          <a:stretch>
            <a:fillRect/>
          </a:stretch>
        </p:blipFill>
        <p:spPr>
          <a:xfrm>
            <a:off x="151765" y="4592955"/>
            <a:ext cx="3479800" cy="2082800"/>
          </a:xfrm>
          <a:prstGeom prst="rect">
            <a:avLst/>
          </a:prstGeom>
          <a:noFill/>
          <a:ln w="9525">
            <a:noFill/>
          </a:ln>
        </p:spPr>
      </p:pic>
      <p:sp>
        <p:nvSpPr>
          <p:cNvPr id="8" name="文本框 7"/>
          <p:cNvSpPr txBox="1"/>
          <p:nvPr/>
        </p:nvSpPr>
        <p:spPr>
          <a:xfrm>
            <a:off x="5215255" y="4224655"/>
            <a:ext cx="1162050" cy="368300"/>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避障模块</a:t>
            </a:r>
          </a:p>
        </p:txBody>
      </p:sp>
      <p:pic>
        <p:nvPicPr>
          <p:cNvPr id="9" name="图片 -2147482587" descr="QQ图片20211212192517"/>
          <p:cNvPicPr>
            <a:picLocks noChangeAspect="1"/>
          </p:cNvPicPr>
          <p:nvPr/>
        </p:nvPicPr>
        <p:blipFill>
          <a:blip r:embed="rId7"/>
          <a:stretch>
            <a:fillRect/>
          </a:stretch>
        </p:blipFill>
        <p:spPr>
          <a:xfrm>
            <a:off x="4195445" y="4592955"/>
            <a:ext cx="3375660" cy="2083435"/>
          </a:xfrm>
          <a:prstGeom prst="rect">
            <a:avLst/>
          </a:prstGeom>
          <a:noFill/>
          <a:ln w="9525">
            <a:noFill/>
          </a:ln>
        </p:spPr>
      </p:pic>
      <p:sp>
        <p:nvSpPr>
          <p:cNvPr id="10" name="文本框 9"/>
          <p:cNvSpPr txBox="1"/>
          <p:nvPr/>
        </p:nvSpPr>
        <p:spPr>
          <a:xfrm>
            <a:off x="8606155" y="4224655"/>
            <a:ext cx="1136015" cy="368300"/>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超声波</a:t>
            </a:r>
          </a:p>
        </p:txBody>
      </p:sp>
      <p:pic>
        <p:nvPicPr>
          <p:cNvPr id="11" name="图片 -2147482597" descr="QQ图片20211212193801"/>
          <p:cNvPicPr>
            <a:picLocks noChangeAspect="1"/>
          </p:cNvPicPr>
          <p:nvPr/>
        </p:nvPicPr>
        <p:blipFill>
          <a:blip r:embed="rId8"/>
          <a:stretch>
            <a:fillRect/>
          </a:stretch>
        </p:blipFill>
        <p:spPr>
          <a:xfrm>
            <a:off x="8266430" y="4592955"/>
            <a:ext cx="1783715" cy="2082165"/>
          </a:xfrm>
          <a:prstGeom prst="rect">
            <a:avLst/>
          </a:prstGeom>
          <a:noFill/>
          <a:ln w="9525">
            <a:noFill/>
          </a:ln>
        </p:spPr>
      </p:pic>
      <p:sp>
        <p:nvSpPr>
          <p:cNvPr id="12" name="文本框 11"/>
          <p:cNvSpPr txBox="1"/>
          <p:nvPr/>
        </p:nvSpPr>
        <p:spPr>
          <a:xfrm>
            <a:off x="10710545" y="1313815"/>
            <a:ext cx="1095375" cy="368300"/>
          </a:xfrm>
          <a:prstGeom prst="rect">
            <a:avLst/>
          </a:prstGeom>
          <a:noFill/>
        </p:spPr>
        <p:txBody>
          <a:bodyPr wrap="square" rtlCol="0">
            <a:spAutoFit/>
          </a:bodyPr>
          <a:lstStyle/>
          <a:p>
            <a:pPr algn="ctr"/>
            <a:r>
              <a:rPr lang="zh-CN" altLang="en-US" dirty="0">
                <a:latin typeface="微软雅黑" panose="020B0503020204020204" pitchFamily="34" charset="-122"/>
                <a:ea typeface="微软雅黑" panose="020B0503020204020204" pitchFamily="34" charset="-122"/>
              </a:rPr>
              <a:t>舵机</a:t>
            </a:r>
          </a:p>
        </p:txBody>
      </p:sp>
      <p:pic>
        <p:nvPicPr>
          <p:cNvPr id="13" name="图片 -2147482601" descr="QQ图片20211212194156"/>
          <p:cNvPicPr>
            <a:picLocks noChangeAspect="1"/>
          </p:cNvPicPr>
          <p:nvPr/>
        </p:nvPicPr>
        <p:blipFill>
          <a:blip r:embed="rId9"/>
          <a:stretch>
            <a:fillRect/>
          </a:stretch>
        </p:blipFill>
        <p:spPr>
          <a:xfrm rot="5400000">
            <a:off x="10046335" y="2190115"/>
            <a:ext cx="2265680" cy="1612265"/>
          </a:xfrm>
          <a:prstGeom prst="rect">
            <a:avLst/>
          </a:prstGeom>
          <a:noFill/>
          <a:ln w="9525">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12000">
              <a:srgbClr val="EFEFEF"/>
            </a:gs>
            <a:gs pos="100000">
              <a:srgbClr val="F3F3F3"/>
            </a:gs>
          </a:gsLst>
          <a:lin ang="16200000" scaled="1"/>
          <a:tileRect/>
        </a:gradFill>
        <a:effectLst/>
      </p:bgPr>
    </p:bg>
    <p:spTree>
      <p:nvGrpSpPr>
        <p:cNvPr id="1" name=""/>
        <p:cNvGrpSpPr/>
        <p:nvPr/>
      </p:nvGrpSpPr>
      <p:grpSpPr>
        <a:xfrm>
          <a:off x="0" y="0"/>
          <a:ext cx="0" cy="0"/>
          <a:chOff x="0" y="0"/>
          <a:chExt cx="0" cy="0"/>
        </a:xfrm>
      </p:grpSpPr>
      <p:grpSp>
        <p:nvGrpSpPr>
          <p:cNvPr id="51" name="组合 50"/>
          <p:cNvGrpSpPr/>
          <p:nvPr/>
        </p:nvGrpSpPr>
        <p:grpSpPr>
          <a:xfrm>
            <a:off x="1010551" y="-101892"/>
            <a:ext cx="3094275" cy="3250681"/>
            <a:chOff x="1578877" y="-776897"/>
            <a:chExt cx="3094275" cy="3250681"/>
          </a:xfrm>
        </p:grpSpPr>
        <p:grpSp>
          <p:nvGrpSpPr>
            <p:cNvPr id="17" name="组合 16"/>
            <p:cNvGrpSpPr/>
            <p:nvPr/>
          </p:nvGrpSpPr>
          <p:grpSpPr>
            <a:xfrm>
              <a:off x="1578877" y="-776897"/>
              <a:ext cx="728446" cy="2702384"/>
              <a:chOff x="912127" y="-381000"/>
              <a:chExt cx="728446" cy="2702384"/>
            </a:xfrm>
          </p:grpSpPr>
          <p:grpSp>
            <p:nvGrpSpPr>
              <p:cNvPr id="5" name="组合 4"/>
              <p:cNvGrpSpPr/>
              <p:nvPr/>
            </p:nvGrpSpPr>
            <p:grpSpPr>
              <a:xfrm rot="10800000">
                <a:off x="912127" y="1526716"/>
                <a:ext cx="728446" cy="794668"/>
                <a:chOff x="4038600" y="819150"/>
                <a:chExt cx="838200" cy="914400"/>
              </a:xfrm>
              <a:solidFill>
                <a:schemeClr val="tx1">
                  <a:lumMod val="75000"/>
                  <a:lumOff val="25000"/>
                </a:schemeClr>
              </a:solidFill>
            </p:grpSpPr>
            <p:sp>
              <p:nvSpPr>
                <p:cNvPr id="6"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7"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8"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9"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10"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11"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12"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13"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16" name="直接连接符 15"/>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a:xfrm>
              <a:off x="2740927" y="-228600"/>
              <a:ext cx="728446" cy="2702384"/>
              <a:chOff x="912127" y="-381000"/>
              <a:chExt cx="728446" cy="2702384"/>
            </a:xfrm>
          </p:grpSpPr>
          <p:grpSp>
            <p:nvGrpSpPr>
              <p:cNvPr id="20" name="组合 19"/>
              <p:cNvGrpSpPr/>
              <p:nvPr/>
            </p:nvGrpSpPr>
            <p:grpSpPr>
              <a:xfrm rot="10800000">
                <a:off x="912127" y="1526716"/>
                <a:ext cx="728446" cy="794668"/>
                <a:chOff x="4038600" y="819150"/>
                <a:chExt cx="838200" cy="914400"/>
              </a:xfrm>
              <a:solidFill>
                <a:schemeClr val="tx1">
                  <a:lumMod val="75000"/>
                  <a:lumOff val="25000"/>
                </a:schemeClr>
              </a:solidFill>
            </p:grpSpPr>
            <p:sp>
              <p:nvSpPr>
                <p:cNvPr id="22"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23"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24"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25"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26"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27"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28"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29"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21" name="直接连接符 20"/>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30" name="组合 29"/>
            <p:cNvGrpSpPr/>
            <p:nvPr/>
          </p:nvGrpSpPr>
          <p:grpSpPr>
            <a:xfrm>
              <a:off x="3944706" y="-776897"/>
              <a:ext cx="728446" cy="2702384"/>
              <a:chOff x="912127" y="-381000"/>
              <a:chExt cx="728446" cy="2702384"/>
            </a:xfrm>
          </p:grpSpPr>
          <p:grpSp>
            <p:nvGrpSpPr>
              <p:cNvPr id="31" name="组合 30"/>
              <p:cNvGrpSpPr/>
              <p:nvPr/>
            </p:nvGrpSpPr>
            <p:grpSpPr>
              <a:xfrm rot="10800000">
                <a:off x="912127" y="1526716"/>
                <a:ext cx="728446" cy="794668"/>
                <a:chOff x="4038600" y="819150"/>
                <a:chExt cx="838200" cy="914400"/>
              </a:xfrm>
              <a:solidFill>
                <a:schemeClr val="tx1">
                  <a:lumMod val="75000"/>
                  <a:lumOff val="25000"/>
                </a:schemeClr>
              </a:solidFill>
            </p:grpSpPr>
            <p:sp>
              <p:nvSpPr>
                <p:cNvPr id="33"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34"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35"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36"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37"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38"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39"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40"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32" name="直接连接符 31"/>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sp>
        <p:nvSpPr>
          <p:cNvPr id="41" name="文本框 40"/>
          <p:cNvSpPr txBox="1"/>
          <p:nvPr/>
        </p:nvSpPr>
        <p:spPr>
          <a:xfrm>
            <a:off x="5837070" y="2248999"/>
            <a:ext cx="6191251" cy="1569660"/>
          </a:xfrm>
          <a:prstGeom prst="rect">
            <a:avLst/>
          </a:prstGeom>
          <a:noFill/>
        </p:spPr>
        <p:txBody>
          <a:bodyPr wrap="square" rtlCol="0">
            <a:spAutoFit/>
          </a:bodyPr>
          <a:lstStyle/>
          <a:p>
            <a:pPr algn="ctr"/>
            <a:r>
              <a:rPr lang="en-US" altLang="zh-CN" sz="9600" b="1" dirty="0">
                <a:solidFill>
                  <a:schemeClr val="tx1">
                    <a:lumMod val="75000"/>
                    <a:lumOff val="25000"/>
                  </a:schemeClr>
                </a:solidFill>
                <a:latin typeface="华文仿宋" panose="02010600040101010101" pitchFamily="2" charset="-122"/>
                <a:ea typeface="华文仿宋" panose="02010600040101010101" pitchFamily="2" charset="-122"/>
              </a:rPr>
              <a:t>Part 05</a:t>
            </a:r>
            <a:endParaRPr lang="zh-CN" altLang="en-US" sz="9600" b="1" dirty="0">
              <a:solidFill>
                <a:schemeClr val="tx1">
                  <a:lumMod val="75000"/>
                  <a:lumOff val="25000"/>
                </a:schemeClr>
              </a:solidFill>
              <a:latin typeface="华文仿宋" panose="02010600040101010101" pitchFamily="2" charset="-122"/>
              <a:ea typeface="华文仿宋" panose="02010600040101010101" pitchFamily="2" charset="-122"/>
            </a:endParaRPr>
          </a:p>
        </p:txBody>
      </p:sp>
      <p:sp>
        <p:nvSpPr>
          <p:cNvPr id="42" name="文本框 41"/>
          <p:cNvSpPr txBox="1"/>
          <p:nvPr/>
        </p:nvSpPr>
        <p:spPr>
          <a:xfrm>
            <a:off x="6452731" y="3609987"/>
            <a:ext cx="4959929" cy="460375"/>
          </a:xfrm>
          <a:prstGeom prst="rect">
            <a:avLst/>
          </a:prstGeom>
          <a:noFill/>
        </p:spPr>
        <p:txBody>
          <a:bodyPr wrap="square" rtlCol="0">
            <a:spAutoFit/>
          </a:bodyPr>
          <a:lstStyle/>
          <a:p>
            <a:pPr algn="ct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实施过程</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grpSp>
        <p:nvGrpSpPr>
          <p:cNvPr id="44" name="组合 43"/>
          <p:cNvGrpSpPr/>
          <p:nvPr/>
        </p:nvGrpSpPr>
        <p:grpSpPr>
          <a:xfrm>
            <a:off x="1424206" y="291129"/>
            <a:ext cx="576044" cy="628412"/>
            <a:chOff x="4038591" y="819153"/>
            <a:chExt cx="838194" cy="914404"/>
          </a:xfrm>
        </p:grpSpPr>
        <p:sp>
          <p:nvSpPr>
            <p:cNvPr id="45" name="Freeform 11"/>
            <p:cNvSpPr>
              <a:spLocks noEditPoints="1"/>
            </p:cNvSpPr>
            <p:nvPr/>
          </p:nvSpPr>
          <p:spPr bwMode="auto">
            <a:xfrm>
              <a:off x="4223844" y="1035942"/>
              <a:ext cx="455541" cy="697615"/>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6" name="Freeform 12"/>
            <p:cNvSpPr/>
            <p:nvPr/>
          </p:nvSpPr>
          <p:spPr bwMode="auto">
            <a:xfrm>
              <a:off x="4415172" y="819153"/>
              <a:ext cx="36443" cy="183437"/>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7" name="Freeform 13"/>
            <p:cNvSpPr/>
            <p:nvPr/>
          </p:nvSpPr>
          <p:spPr bwMode="auto">
            <a:xfrm>
              <a:off x="4658127" y="935886"/>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8" name="Freeform 14"/>
            <p:cNvSpPr/>
            <p:nvPr/>
          </p:nvSpPr>
          <p:spPr bwMode="auto">
            <a:xfrm>
              <a:off x="4737086" y="1169349"/>
              <a:ext cx="139699"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9" name="Freeform 15"/>
            <p:cNvSpPr/>
            <p:nvPr/>
          </p:nvSpPr>
          <p:spPr bwMode="auto">
            <a:xfrm>
              <a:off x="4715827" y="1358345"/>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0" name="Freeform 16"/>
            <p:cNvSpPr/>
            <p:nvPr/>
          </p:nvSpPr>
          <p:spPr bwMode="auto">
            <a:xfrm>
              <a:off x="4120584" y="935885"/>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2" name="Freeform 17"/>
            <p:cNvSpPr/>
            <p:nvPr/>
          </p:nvSpPr>
          <p:spPr bwMode="auto">
            <a:xfrm>
              <a:off x="4038591" y="1174907"/>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3"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grpSp>
      <p:sp>
        <p:nvSpPr>
          <p:cNvPr id="26" name="文本框 25"/>
          <p:cNvSpPr txBox="1"/>
          <p:nvPr/>
        </p:nvSpPr>
        <p:spPr>
          <a:xfrm>
            <a:off x="973869" y="290794"/>
            <a:ext cx="4959929" cy="368300"/>
          </a:xfrm>
          <a:prstGeom prst="rect">
            <a:avLst/>
          </a:prstGeom>
          <a:noFill/>
        </p:spPr>
        <p:txBody>
          <a:bodyPr wrap="square" rtlCol="0">
            <a:spAutoFit/>
          </a:bodyPr>
          <a:lstStyle/>
          <a:p>
            <a:pPr algn="ct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实施过程</a:t>
            </a:r>
          </a:p>
        </p:txBody>
      </p:sp>
      <p:sp>
        <p:nvSpPr>
          <p:cNvPr id="4" name="文本框 3"/>
          <p:cNvSpPr txBox="1"/>
          <p:nvPr/>
        </p:nvSpPr>
        <p:spPr>
          <a:xfrm>
            <a:off x="2322195" y="1587500"/>
            <a:ext cx="8945880" cy="3107690"/>
          </a:xfrm>
          <a:prstGeom prst="rect">
            <a:avLst/>
          </a:prstGeom>
          <a:noFill/>
        </p:spPr>
        <p:txBody>
          <a:bodyPr wrap="square" rtlCol="0">
            <a:spAutoFit/>
          </a:bodyPr>
          <a:lstStyle/>
          <a:p>
            <a:pPr marL="342900" indent="-342900">
              <a:buFont typeface="Arial" panose="020B0604020202020204" pitchFamily="34" charset="0"/>
              <a:buAutoNum type="arabicPeriod"/>
            </a:pP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将Arduino 安装固定。</a:t>
            </a:r>
          </a:p>
          <a:p>
            <a:pPr marL="342900" indent="-342900">
              <a:buFont typeface="Arial" panose="020B0604020202020204" pitchFamily="34" charset="0"/>
              <a:buAutoNum type="arabicPeriod"/>
            </a:pP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将电动驱动器L298N固定，调整好位置。</a:t>
            </a:r>
          </a:p>
          <a:p>
            <a:pPr marL="342900" indent="-342900">
              <a:buFont typeface="Arial" panose="020B0604020202020204" pitchFamily="34" charset="0"/>
              <a:buAutoNum type="arabicPeriod"/>
            </a:pP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将用于带动车轮转动的直流减速电机安装固定。</a:t>
            </a:r>
          </a:p>
          <a:p>
            <a:pPr marL="342900" indent="-342900">
              <a:buFont typeface="Arial" panose="020B0604020202020204" pitchFamily="34" charset="0"/>
              <a:buAutoNum type="arabicPeriod"/>
            </a:pP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将红外循迹模块安装固定。</a:t>
            </a:r>
          </a:p>
          <a:p>
            <a:pPr marL="342900" indent="-342900">
              <a:buFont typeface="Arial" panose="020B0604020202020204" pitchFamily="34" charset="0"/>
              <a:buAutoNum type="arabicPeriod"/>
            </a:pP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将避障模块安装固定。</a:t>
            </a:r>
          </a:p>
          <a:p>
            <a:pPr marL="342900" indent="-342900">
              <a:buFont typeface="Arial" panose="020B0604020202020204" pitchFamily="34" charset="0"/>
              <a:buAutoNum type="arabicPeriod"/>
            </a:pP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将超声波安装固定。</a:t>
            </a:r>
          </a:p>
          <a:p>
            <a:pPr marL="342900" indent="-342900">
              <a:buFont typeface="Arial" panose="020B0604020202020204" pitchFamily="34" charset="0"/>
              <a:buAutoNum type="arabicPeriod"/>
            </a:pP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将舵机安装固定。</a:t>
            </a:r>
          </a:p>
        </p:txBody>
      </p:sp>
      <p:pic>
        <p:nvPicPr>
          <p:cNvPr id="13" name="图片 12" descr="QQ图片20211212195817">
            <a:extLst>
              <a:ext uri="{FF2B5EF4-FFF2-40B4-BE49-F238E27FC236}">
                <a16:creationId xmlns:a16="http://schemas.microsoft.com/office/drawing/2014/main" id="{2658768E-A61E-4383-9A48-3D7EFE1EB9E2}"/>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51520" y="2412683"/>
            <a:ext cx="2244285" cy="2990356"/>
          </a:xfrm>
          <a:prstGeom prst="rect">
            <a:avLst/>
          </a:prstGeom>
          <a:noFill/>
          <a:ln>
            <a:noFill/>
          </a:ln>
          <a:effectLst/>
        </p:spPr>
      </p:pic>
      <p:pic>
        <p:nvPicPr>
          <p:cNvPr id="14" name="图片 13" descr="QQ图片20211212200332">
            <a:extLst>
              <a:ext uri="{FF2B5EF4-FFF2-40B4-BE49-F238E27FC236}">
                <a16:creationId xmlns:a16="http://schemas.microsoft.com/office/drawing/2014/main" id="{23730A1D-F85A-4178-9FF1-066BA6D7CF21}"/>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104156" y="2412683"/>
            <a:ext cx="2870491" cy="2941319"/>
          </a:xfrm>
          <a:prstGeom prst="rect">
            <a:avLst/>
          </a:prstGeom>
          <a:noFill/>
          <a:ln>
            <a:noFill/>
          </a:ln>
          <a:effectLst/>
        </p:spPr>
      </p:pic>
      <p:pic>
        <p:nvPicPr>
          <p:cNvPr id="15" name="图片 14" descr="QQ图片20211212200225">
            <a:extLst>
              <a:ext uri="{FF2B5EF4-FFF2-40B4-BE49-F238E27FC236}">
                <a16:creationId xmlns:a16="http://schemas.microsoft.com/office/drawing/2014/main" id="{C93DD37E-1B82-4DA7-B04C-EE9B3CD9C004}"/>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262606" y="1587500"/>
            <a:ext cx="3150235" cy="2889250"/>
          </a:xfrm>
          <a:prstGeom prst="rect">
            <a:avLst/>
          </a:prstGeom>
          <a:noFill/>
          <a:ln>
            <a:noFill/>
          </a:ln>
          <a:effectLst/>
        </p:spPr>
      </p:pic>
      <p:pic>
        <p:nvPicPr>
          <p:cNvPr id="16" name="图片 15" descr="QQ图片20211212200225">
            <a:extLst>
              <a:ext uri="{FF2B5EF4-FFF2-40B4-BE49-F238E27FC236}">
                <a16:creationId xmlns:a16="http://schemas.microsoft.com/office/drawing/2014/main" id="{C564E9F4-65CD-45BD-A20A-D0A109BA126A}"/>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400144" y="1503998"/>
            <a:ext cx="3042920" cy="2958465"/>
          </a:xfrm>
          <a:prstGeom prst="rect">
            <a:avLst/>
          </a:prstGeom>
          <a:noFill/>
          <a:ln>
            <a:noFill/>
          </a:ln>
          <a:effectLst/>
        </p:spPr>
      </p:pic>
      <p:pic>
        <p:nvPicPr>
          <p:cNvPr id="17" name="图片 16" descr="QQ图片20211212200225">
            <a:extLst>
              <a:ext uri="{FF2B5EF4-FFF2-40B4-BE49-F238E27FC236}">
                <a16:creationId xmlns:a16="http://schemas.microsoft.com/office/drawing/2014/main" id="{4B3FF9BB-F615-47FE-A340-B9E3E9FBBF9E}"/>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532312" y="1611630"/>
            <a:ext cx="3127375" cy="3634740"/>
          </a:xfrm>
          <a:prstGeom prst="rect">
            <a:avLst/>
          </a:prstGeom>
          <a:noFill/>
          <a:ln>
            <a:noFill/>
          </a:ln>
          <a:effectLst/>
        </p:spPr>
      </p:pic>
      <p:pic>
        <p:nvPicPr>
          <p:cNvPr id="18" name="图片 17" descr="QQ图片20211212201017">
            <a:extLst>
              <a:ext uri="{FF2B5EF4-FFF2-40B4-BE49-F238E27FC236}">
                <a16:creationId xmlns:a16="http://schemas.microsoft.com/office/drawing/2014/main" id="{421EC55F-55F5-497E-A631-6A100214A62B}"/>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470717" y="1511935"/>
            <a:ext cx="3250565" cy="3834130"/>
          </a:xfrm>
          <a:prstGeom prst="rect">
            <a:avLst/>
          </a:prstGeom>
          <a:noFill/>
          <a:ln>
            <a:noFill/>
          </a:ln>
          <a:effectLst/>
        </p:spPr>
      </p:pic>
      <p:pic>
        <p:nvPicPr>
          <p:cNvPr id="3" name="图片 2">
            <a:extLst>
              <a:ext uri="{FF2B5EF4-FFF2-40B4-BE49-F238E27FC236}">
                <a16:creationId xmlns:a16="http://schemas.microsoft.com/office/drawing/2014/main" id="{089929A6-8B5F-4920-8606-7DEFF6350930}"/>
              </a:ext>
            </a:extLst>
          </p:cNvPr>
          <p:cNvPicPr>
            <a:picLocks noChangeAspect="1"/>
          </p:cNvPicPr>
          <p:nvPr/>
        </p:nvPicPr>
        <p:blipFill>
          <a:blip r:embed="rId9"/>
          <a:stretch>
            <a:fillRect/>
          </a:stretch>
        </p:blipFill>
        <p:spPr>
          <a:xfrm>
            <a:off x="7185327" y="3680522"/>
            <a:ext cx="3565422" cy="246659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1000"/>
                                        <p:tgtEl>
                                          <p:spTgt spid="15"/>
                                        </p:tgtEl>
                                      </p:cBhvr>
                                    </p:animEffect>
                                    <p:anim calcmode="lin" valueType="num">
                                      <p:cBhvr>
                                        <p:cTn id="18" dur="1000" fill="hold"/>
                                        <p:tgtEl>
                                          <p:spTgt spid="15"/>
                                        </p:tgtEl>
                                        <p:attrNameLst>
                                          <p:attrName>ppt_x</p:attrName>
                                        </p:attrNameLst>
                                      </p:cBhvr>
                                      <p:tavLst>
                                        <p:tav tm="0">
                                          <p:val>
                                            <p:strVal val="#ppt_x"/>
                                          </p:val>
                                        </p:tav>
                                        <p:tav tm="100000">
                                          <p:val>
                                            <p:strVal val="#ppt_x"/>
                                          </p:val>
                                        </p:tav>
                                      </p:tavLst>
                                    </p:anim>
                                    <p:anim calcmode="lin" valueType="num">
                                      <p:cBhvr>
                                        <p:cTn id="1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1000"/>
                                        <p:tgtEl>
                                          <p:spTgt spid="16"/>
                                        </p:tgtEl>
                                      </p:cBhvr>
                                    </p:animEffect>
                                    <p:anim calcmode="lin" valueType="num">
                                      <p:cBhvr>
                                        <p:cTn id="25" dur="1000" fill="hold"/>
                                        <p:tgtEl>
                                          <p:spTgt spid="16"/>
                                        </p:tgtEl>
                                        <p:attrNameLst>
                                          <p:attrName>ppt_x</p:attrName>
                                        </p:attrNameLst>
                                      </p:cBhvr>
                                      <p:tavLst>
                                        <p:tav tm="0">
                                          <p:val>
                                            <p:strVal val="#ppt_x"/>
                                          </p:val>
                                        </p:tav>
                                        <p:tav tm="100000">
                                          <p:val>
                                            <p:strVal val="#ppt_x"/>
                                          </p:val>
                                        </p:tav>
                                      </p:tavLst>
                                    </p:anim>
                                    <p:anim calcmode="lin" valueType="num">
                                      <p:cBhvr>
                                        <p:cTn id="26"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1000"/>
                                        <p:tgtEl>
                                          <p:spTgt spid="17"/>
                                        </p:tgtEl>
                                      </p:cBhvr>
                                    </p:animEffect>
                                    <p:anim calcmode="lin" valueType="num">
                                      <p:cBhvr>
                                        <p:cTn id="32" dur="1000" fill="hold"/>
                                        <p:tgtEl>
                                          <p:spTgt spid="17"/>
                                        </p:tgtEl>
                                        <p:attrNameLst>
                                          <p:attrName>ppt_x</p:attrName>
                                        </p:attrNameLst>
                                      </p:cBhvr>
                                      <p:tavLst>
                                        <p:tav tm="0">
                                          <p:val>
                                            <p:strVal val="#ppt_x"/>
                                          </p:val>
                                        </p:tav>
                                        <p:tav tm="100000">
                                          <p:val>
                                            <p:strVal val="#ppt_x"/>
                                          </p:val>
                                        </p:tav>
                                      </p:tavLst>
                                    </p:anim>
                                    <p:anim calcmode="lin" valueType="num">
                                      <p:cBhvr>
                                        <p:cTn id="33"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fade">
                                      <p:cBhvr>
                                        <p:cTn id="38" dur="1000"/>
                                        <p:tgtEl>
                                          <p:spTgt spid="18"/>
                                        </p:tgtEl>
                                      </p:cBhvr>
                                    </p:animEffect>
                                    <p:anim calcmode="lin" valueType="num">
                                      <p:cBhvr>
                                        <p:cTn id="39" dur="1000" fill="hold"/>
                                        <p:tgtEl>
                                          <p:spTgt spid="18"/>
                                        </p:tgtEl>
                                        <p:attrNameLst>
                                          <p:attrName>ppt_x</p:attrName>
                                        </p:attrNameLst>
                                      </p:cBhvr>
                                      <p:tavLst>
                                        <p:tav tm="0">
                                          <p:val>
                                            <p:strVal val="#ppt_x"/>
                                          </p:val>
                                        </p:tav>
                                        <p:tav tm="100000">
                                          <p:val>
                                            <p:strVal val="#ppt_x"/>
                                          </p:val>
                                        </p:tav>
                                      </p:tavLst>
                                    </p:anim>
                                    <p:anim calcmode="lin" valueType="num">
                                      <p:cBhvr>
                                        <p:cTn id="40"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nodeType="clickEffect">
                                  <p:stCondLst>
                                    <p:cond delay="0"/>
                                  </p:stCondLst>
                                  <p:childTnLst>
                                    <p:set>
                                      <p:cBhvr>
                                        <p:cTn id="44" dur="1" fill="hold">
                                          <p:stCondLst>
                                            <p:cond delay="0"/>
                                          </p:stCondLst>
                                        </p:cTn>
                                        <p:tgtEl>
                                          <p:spTgt spid="3"/>
                                        </p:tgtEl>
                                        <p:attrNameLst>
                                          <p:attrName>style.visibility</p:attrName>
                                        </p:attrNameLst>
                                      </p:cBhvr>
                                      <p:to>
                                        <p:strVal val="visible"/>
                                      </p:to>
                                    </p:set>
                                    <p:animEffect transition="in" filter="fade">
                                      <p:cBhvr>
                                        <p:cTn id="45" dur="1000"/>
                                        <p:tgtEl>
                                          <p:spTgt spid="3"/>
                                        </p:tgtEl>
                                      </p:cBhvr>
                                    </p:animEffect>
                                    <p:anim calcmode="lin" valueType="num">
                                      <p:cBhvr>
                                        <p:cTn id="46" dur="1000" fill="hold"/>
                                        <p:tgtEl>
                                          <p:spTgt spid="3"/>
                                        </p:tgtEl>
                                        <p:attrNameLst>
                                          <p:attrName>ppt_x</p:attrName>
                                        </p:attrNameLst>
                                      </p:cBhvr>
                                      <p:tavLst>
                                        <p:tav tm="0">
                                          <p:val>
                                            <p:strVal val="#ppt_x"/>
                                          </p:val>
                                        </p:tav>
                                        <p:tav tm="100000">
                                          <p:val>
                                            <p:strVal val="#ppt_x"/>
                                          </p:val>
                                        </p:tav>
                                      </p:tavLst>
                                    </p:anim>
                                    <p:anim calcmode="lin" valueType="num">
                                      <p:cBhvr>
                                        <p:cTn id="47"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flip="none" rotWithShape="1">
          <a:gsLst>
            <a:gs pos="12000">
              <a:srgbClr val="EFEFEF"/>
            </a:gs>
            <a:gs pos="100000">
              <a:srgbClr val="F3F3F3"/>
            </a:gs>
          </a:gsLst>
          <a:lin ang="16200000" scaled="1"/>
          <a:tileRect/>
        </a:gradFill>
        <a:effectLst/>
      </p:bgPr>
    </p:bg>
    <p:spTree>
      <p:nvGrpSpPr>
        <p:cNvPr id="1" name=""/>
        <p:cNvGrpSpPr/>
        <p:nvPr/>
      </p:nvGrpSpPr>
      <p:grpSpPr>
        <a:xfrm>
          <a:off x="0" y="0"/>
          <a:ext cx="0" cy="0"/>
          <a:chOff x="0" y="0"/>
          <a:chExt cx="0" cy="0"/>
        </a:xfrm>
      </p:grpSpPr>
      <p:grpSp>
        <p:nvGrpSpPr>
          <p:cNvPr id="51" name="组合 50"/>
          <p:cNvGrpSpPr/>
          <p:nvPr/>
        </p:nvGrpSpPr>
        <p:grpSpPr>
          <a:xfrm>
            <a:off x="0" y="-776897"/>
            <a:ext cx="8000264" cy="7634897"/>
            <a:chOff x="1" y="-776897"/>
            <a:chExt cx="8000264" cy="7634897"/>
          </a:xfrm>
        </p:grpSpPr>
        <p:pic>
          <p:nvPicPr>
            <p:cNvPr id="4" name="图片 3"/>
            <p:cNvPicPr>
              <a:picLocks noChangeAspect="1"/>
            </p:cNvPicPr>
            <p:nvPr/>
          </p:nvPicPr>
          <p:blipFill rotWithShape="1">
            <a:blip r:embed="rId2" cstate="print">
              <a:extLst>
                <a:ext uri="{28A0092B-C50C-407E-A947-70E740481C1C}">
                  <a14:useLocalDpi xmlns:a14="http://schemas.microsoft.com/office/drawing/2010/main" val="0"/>
                </a:ext>
              </a:extLst>
            </a:blip>
            <a:srcRect l="20651"/>
            <a:stretch>
              <a:fillRect/>
            </a:stretch>
          </p:blipFill>
          <p:spPr>
            <a:xfrm>
              <a:off x="1" y="0"/>
              <a:ext cx="8000264" cy="6858000"/>
            </a:xfrm>
            <a:prstGeom prst="rect">
              <a:avLst/>
            </a:prstGeom>
          </p:spPr>
        </p:pic>
        <p:grpSp>
          <p:nvGrpSpPr>
            <p:cNvPr id="17" name="组合 16"/>
            <p:cNvGrpSpPr/>
            <p:nvPr/>
          </p:nvGrpSpPr>
          <p:grpSpPr>
            <a:xfrm>
              <a:off x="1578877" y="-776897"/>
              <a:ext cx="728446" cy="2702384"/>
              <a:chOff x="912127" y="-381000"/>
              <a:chExt cx="728446" cy="2702384"/>
            </a:xfrm>
          </p:grpSpPr>
          <p:grpSp>
            <p:nvGrpSpPr>
              <p:cNvPr id="5" name="组合 4"/>
              <p:cNvGrpSpPr/>
              <p:nvPr/>
            </p:nvGrpSpPr>
            <p:grpSpPr>
              <a:xfrm rot="10800000">
                <a:off x="912127" y="1526716"/>
                <a:ext cx="728446" cy="794668"/>
                <a:chOff x="4038600" y="819150"/>
                <a:chExt cx="838200" cy="914400"/>
              </a:xfrm>
              <a:solidFill>
                <a:schemeClr val="tx1">
                  <a:lumMod val="75000"/>
                  <a:lumOff val="25000"/>
                </a:schemeClr>
              </a:solidFill>
            </p:grpSpPr>
            <p:sp>
              <p:nvSpPr>
                <p:cNvPr id="6"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7"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8"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9"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10"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11"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12"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13"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16" name="直接连接符 15"/>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a:xfrm>
              <a:off x="2740927" y="-228600"/>
              <a:ext cx="728446" cy="2702384"/>
              <a:chOff x="912127" y="-381000"/>
              <a:chExt cx="728446" cy="2702384"/>
            </a:xfrm>
          </p:grpSpPr>
          <p:grpSp>
            <p:nvGrpSpPr>
              <p:cNvPr id="20" name="组合 19"/>
              <p:cNvGrpSpPr/>
              <p:nvPr/>
            </p:nvGrpSpPr>
            <p:grpSpPr>
              <a:xfrm rot="10800000">
                <a:off x="912127" y="1526716"/>
                <a:ext cx="728446" cy="794668"/>
                <a:chOff x="4038600" y="819150"/>
                <a:chExt cx="838200" cy="914400"/>
              </a:xfrm>
              <a:solidFill>
                <a:schemeClr val="tx1">
                  <a:lumMod val="75000"/>
                  <a:lumOff val="25000"/>
                </a:schemeClr>
              </a:solidFill>
            </p:grpSpPr>
            <p:sp>
              <p:nvSpPr>
                <p:cNvPr id="22"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23"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24"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25"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26"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27"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28"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29"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21" name="直接连接符 20"/>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30" name="组合 29"/>
            <p:cNvGrpSpPr/>
            <p:nvPr/>
          </p:nvGrpSpPr>
          <p:grpSpPr>
            <a:xfrm>
              <a:off x="3944706" y="-776897"/>
              <a:ext cx="728446" cy="2702384"/>
              <a:chOff x="912127" y="-381000"/>
              <a:chExt cx="728446" cy="2702384"/>
            </a:xfrm>
          </p:grpSpPr>
          <p:grpSp>
            <p:nvGrpSpPr>
              <p:cNvPr id="31" name="组合 30"/>
              <p:cNvGrpSpPr/>
              <p:nvPr/>
            </p:nvGrpSpPr>
            <p:grpSpPr>
              <a:xfrm rot="10800000">
                <a:off x="912127" y="1526716"/>
                <a:ext cx="728446" cy="794668"/>
                <a:chOff x="4038600" y="819150"/>
                <a:chExt cx="838200" cy="914400"/>
              </a:xfrm>
              <a:solidFill>
                <a:schemeClr val="tx1">
                  <a:lumMod val="75000"/>
                  <a:lumOff val="25000"/>
                </a:schemeClr>
              </a:solidFill>
            </p:grpSpPr>
            <p:sp>
              <p:nvSpPr>
                <p:cNvPr id="33"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34"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35"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36"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37"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38"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39"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40"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32" name="直接连接符 31"/>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46" name="组合 45"/>
          <p:cNvGrpSpPr/>
          <p:nvPr/>
        </p:nvGrpSpPr>
        <p:grpSpPr>
          <a:xfrm>
            <a:off x="9883624" y="1706495"/>
            <a:ext cx="1855416" cy="1319560"/>
            <a:chOff x="1743075" y="720725"/>
            <a:chExt cx="5573713" cy="3963988"/>
          </a:xfrm>
          <a:solidFill>
            <a:schemeClr val="tx1">
              <a:lumMod val="75000"/>
              <a:lumOff val="25000"/>
            </a:schemeClr>
          </a:solidFill>
        </p:grpSpPr>
        <p:sp>
          <p:nvSpPr>
            <p:cNvPr id="47" name="Freeform 27"/>
            <p:cNvSpPr/>
            <p:nvPr/>
          </p:nvSpPr>
          <p:spPr bwMode="auto">
            <a:xfrm>
              <a:off x="1743075" y="720725"/>
              <a:ext cx="5573713" cy="2676525"/>
            </a:xfrm>
            <a:custGeom>
              <a:avLst/>
              <a:gdLst>
                <a:gd name="T0" fmla="*/ 944 w 2050"/>
                <a:gd name="T1" fmla="*/ 28 h 988"/>
                <a:gd name="T2" fmla="*/ 1101 w 2050"/>
                <a:gd name="T3" fmla="*/ 25 h 988"/>
                <a:gd name="T4" fmla="*/ 2021 w 2050"/>
                <a:gd name="T5" fmla="*/ 464 h 988"/>
                <a:gd name="T6" fmla="*/ 2049 w 2050"/>
                <a:gd name="T7" fmla="*/ 497 h 988"/>
                <a:gd name="T8" fmla="*/ 2022 w 2050"/>
                <a:gd name="T9" fmla="*/ 526 h 988"/>
                <a:gd name="T10" fmla="*/ 1090 w 2050"/>
                <a:gd name="T11" fmla="*/ 970 h 988"/>
                <a:gd name="T12" fmla="*/ 966 w 2050"/>
                <a:gd name="T13" fmla="*/ 973 h 988"/>
                <a:gd name="T14" fmla="*/ 637 w 2050"/>
                <a:gd name="T15" fmla="*/ 817 h 988"/>
                <a:gd name="T16" fmla="*/ 573 w 2050"/>
                <a:gd name="T17" fmla="*/ 784 h 988"/>
                <a:gd name="T18" fmla="*/ 579 w 2050"/>
                <a:gd name="T19" fmla="*/ 763 h 988"/>
                <a:gd name="T20" fmla="*/ 972 w 2050"/>
                <a:gd name="T21" fmla="*/ 559 h 988"/>
                <a:gd name="T22" fmla="*/ 1099 w 2050"/>
                <a:gd name="T23" fmla="*/ 550 h 988"/>
                <a:gd name="T24" fmla="*/ 1138 w 2050"/>
                <a:gd name="T25" fmla="*/ 500 h 988"/>
                <a:gd name="T26" fmla="*/ 1110 w 2050"/>
                <a:gd name="T27" fmla="*/ 448 h 988"/>
                <a:gd name="T28" fmla="*/ 996 w 2050"/>
                <a:gd name="T29" fmla="*/ 427 h 988"/>
                <a:gd name="T30" fmla="*/ 922 w 2050"/>
                <a:gd name="T31" fmla="*/ 466 h 988"/>
                <a:gd name="T32" fmla="*/ 916 w 2050"/>
                <a:gd name="T33" fmla="*/ 516 h 988"/>
                <a:gd name="T34" fmla="*/ 521 w 2050"/>
                <a:gd name="T35" fmla="*/ 721 h 988"/>
                <a:gd name="T36" fmla="*/ 500 w 2050"/>
                <a:gd name="T37" fmla="*/ 749 h 988"/>
                <a:gd name="T38" fmla="*/ 269 w 2050"/>
                <a:gd name="T39" fmla="*/ 641 h 988"/>
                <a:gd name="T40" fmla="*/ 28 w 2050"/>
                <a:gd name="T41" fmla="*/ 526 h 988"/>
                <a:gd name="T42" fmla="*/ 1 w 2050"/>
                <a:gd name="T43" fmla="*/ 493 h 988"/>
                <a:gd name="T44" fmla="*/ 31 w 2050"/>
                <a:gd name="T45" fmla="*/ 463 h 988"/>
                <a:gd name="T46" fmla="*/ 944 w 2050"/>
                <a:gd name="T47" fmla="*/ 28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50" h="988">
                  <a:moveTo>
                    <a:pt x="944" y="28"/>
                  </a:moveTo>
                  <a:cubicBezTo>
                    <a:pt x="992" y="1"/>
                    <a:pt x="1053" y="0"/>
                    <a:pt x="1101" y="25"/>
                  </a:cubicBezTo>
                  <a:cubicBezTo>
                    <a:pt x="1408" y="172"/>
                    <a:pt x="1715" y="318"/>
                    <a:pt x="2021" y="464"/>
                  </a:cubicBezTo>
                  <a:cubicBezTo>
                    <a:pt x="2035" y="470"/>
                    <a:pt x="2050" y="481"/>
                    <a:pt x="2049" y="497"/>
                  </a:cubicBezTo>
                  <a:cubicBezTo>
                    <a:pt x="2047" y="512"/>
                    <a:pt x="2034" y="521"/>
                    <a:pt x="2022" y="526"/>
                  </a:cubicBezTo>
                  <a:cubicBezTo>
                    <a:pt x="1711" y="674"/>
                    <a:pt x="1400" y="822"/>
                    <a:pt x="1090" y="970"/>
                  </a:cubicBezTo>
                  <a:cubicBezTo>
                    <a:pt x="1051" y="988"/>
                    <a:pt x="1005" y="988"/>
                    <a:pt x="966" y="973"/>
                  </a:cubicBezTo>
                  <a:cubicBezTo>
                    <a:pt x="856" y="921"/>
                    <a:pt x="747" y="869"/>
                    <a:pt x="637" y="817"/>
                  </a:cubicBezTo>
                  <a:cubicBezTo>
                    <a:pt x="616" y="806"/>
                    <a:pt x="594" y="797"/>
                    <a:pt x="573" y="784"/>
                  </a:cubicBezTo>
                  <a:cubicBezTo>
                    <a:pt x="567" y="777"/>
                    <a:pt x="570" y="766"/>
                    <a:pt x="579" y="763"/>
                  </a:cubicBezTo>
                  <a:cubicBezTo>
                    <a:pt x="710" y="695"/>
                    <a:pt x="841" y="627"/>
                    <a:pt x="972" y="559"/>
                  </a:cubicBezTo>
                  <a:cubicBezTo>
                    <a:pt x="1013" y="572"/>
                    <a:pt x="1060" y="570"/>
                    <a:pt x="1099" y="550"/>
                  </a:cubicBezTo>
                  <a:cubicBezTo>
                    <a:pt x="1118" y="540"/>
                    <a:pt x="1136" y="523"/>
                    <a:pt x="1138" y="500"/>
                  </a:cubicBezTo>
                  <a:cubicBezTo>
                    <a:pt x="1141" y="479"/>
                    <a:pt x="1126" y="460"/>
                    <a:pt x="1110" y="448"/>
                  </a:cubicBezTo>
                  <a:cubicBezTo>
                    <a:pt x="1077" y="426"/>
                    <a:pt x="1035" y="421"/>
                    <a:pt x="996" y="427"/>
                  </a:cubicBezTo>
                  <a:cubicBezTo>
                    <a:pt x="968" y="432"/>
                    <a:pt x="940" y="443"/>
                    <a:pt x="922" y="466"/>
                  </a:cubicBezTo>
                  <a:cubicBezTo>
                    <a:pt x="911" y="480"/>
                    <a:pt x="908" y="499"/>
                    <a:pt x="916" y="516"/>
                  </a:cubicBezTo>
                  <a:cubicBezTo>
                    <a:pt x="784" y="584"/>
                    <a:pt x="652" y="652"/>
                    <a:pt x="521" y="721"/>
                  </a:cubicBezTo>
                  <a:cubicBezTo>
                    <a:pt x="509" y="725"/>
                    <a:pt x="500" y="736"/>
                    <a:pt x="500" y="749"/>
                  </a:cubicBezTo>
                  <a:cubicBezTo>
                    <a:pt x="422" y="715"/>
                    <a:pt x="346" y="677"/>
                    <a:pt x="269" y="641"/>
                  </a:cubicBezTo>
                  <a:cubicBezTo>
                    <a:pt x="189" y="602"/>
                    <a:pt x="108" y="564"/>
                    <a:pt x="28" y="526"/>
                  </a:cubicBezTo>
                  <a:cubicBezTo>
                    <a:pt x="15" y="520"/>
                    <a:pt x="0" y="509"/>
                    <a:pt x="1" y="493"/>
                  </a:cubicBezTo>
                  <a:cubicBezTo>
                    <a:pt x="3" y="478"/>
                    <a:pt x="18" y="469"/>
                    <a:pt x="31" y="463"/>
                  </a:cubicBezTo>
                  <a:cubicBezTo>
                    <a:pt x="335" y="318"/>
                    <a:pt x="640" y="173"/>
                    <a:pt x="944" y="28"/>
                  </a:cubicBezTo>
                  <a:close/>
                </a:path>
              </a:pathLst>
            </a:custGeom>
            <a:grpFill/>
            <a:ln>
              <a:noFill/>
            </a:ln>
          </p:spPr>
          <p:txBody>
            <a:bodyPr vert="horz" wrap="square" lIns="91440" tIns="45720" rIns="91440" bIns="45720" numCol="1" anchor="t" anchorCtr="0" compatLnSpc="1"/>
            <a:lstStyle/>
            <a:p>
              <a:endParaRPr lang="zh-CN" altLang="en-US">
                <a:solidFill>
                  <a:srgbClr val="222524"/>
                </a:solidFill>
              </a:endParaRPr>
            </a:p>
          </p:txBody>
        </p:sp>
        <p:sp>
          <p:nvSpPr>
            <p:cNvPr id="48" name="Freeform 28"/>
            <p:cNvSpPr/>
            <p:nvPr/>
          </p:nvSpPr>
          <p:spPr bwMode="auto">
            <a:xfrm>
              <a:off x="2773363" y="2760663"/>
              <a:ext cx="236538" cy="971550"/>
            </a:xfrm>
            <a:custGeom>
              <a:avLst/>
              <a:gdLst>
                <a:gd name="T0" fmla="*/ 0 w 87"/>
                <a:gd name="T1" fmla="*/ 0 h 359"/>
                <a:gd name="T2" fmla="*/ 87 w 87"/>
                <a:gd name="T3" fmla="*/ 42 h 359"/>
                <a:gd name="T4" fmla="*/ 48 w 87"/>
                <a:gd name="T5" fmla="*/ 359 h 359"/>
                <a:gd name="T6" fmla="*/ 0 w 87"/>
                <a:gd name="T7" fmla="*/ 252 h 359"/>
                <a:gd name="T8" fmla="*/ 0 w 87"/>
                <a:gd name="T9" fmla="*/ 0 h 359"/>
              </a:gdLst>
              <a:ahLst/>
              <a:cxnLst>
                <a:cxn ang="0">
                  <a:pos x="T0" y="T1"/>
                </a:cxn>
                <a:cxn ang="0">
                  <a:pos x="T2" y="T3"/>
                </a:cxn>
                <a:cxn ang="0">
                  <a:pos x="T4" y="T5"/>
                </a:cxn>
                <a:cxn ang="0">
                  <a:pos x="T6" y="T7"/>
                </a:cxn>
                <a:cxn ang="0">
                  <a:pos x="T8" y="T9"/>
                </a:cxn>
              </a:cxnLst>
              <a:rect l="0" t="0" r="r" b="b"/>
              <a:pathLst>
                <a:path w="87" h="359">
                  <a:moveTo>
                    <a:pt x="0" y="0"/>
                  </a:moveTo>
                  <a:cubicBezTo>
                    <a:pt x="29" y="14"/>
                    <a:pt x="58" y="28"/>
                    <a:pt x="87" y="42"/>
                  </a:cubicBezTo>
                  <a:cubicBezTo>
                    <a:pt x="74" y="148"/>
                    <a:pt x="61" y="253"/>
                    <a:pt x="48" y="359"/>
                  </a:cubicBezTo>
                  <a:cubicBezTo>
                    <a:pt x="23" y="328"/>
                    <a:pt x="0" y="293"/>
                    <a:pt x="0" y="252"/>
                  </a:cubicBezTo>
                  <a:cubicBezTo>
                    <a:pt x="1" y="168"/>
                    <a:pt x="0" y="84"/>
                    <a:pt x="0" y="0"/>
                  </a:cubicBezTo>
                  <a:close/>
                </a:path>
              </a:pathLst>
            </a:custGeom>
            <a:grpFill/>
            <a:ln>
              <a:noFill/>
            </a:ln>
          </p:spPr>
          <p:txBody>
            <a:bodyPr vert="horz" wrap="square" lIns="91440" tIns="45720" rIns="91440" bIns="45720" numCol="1" anchor="t" anchorCtr="0" compatLnSpc="1"/>
            <a:lstStyle/>
            <a:p>
              <a:endParaRPr lang="zh-CN" altLang="en-US">
                <a:solidFill>
                  <a:srgbClr val="222524"/>
                </a:solidFill>
              </a:endParaRPr>
            </a:p>
          </p:txBody>
        </p:sp>
        <p:sp>
          <p:nvSpPr>
            <p:cNvPr id="49" name="Freeform 29"/>
            <p:cNvSpPr/>
            <p:nvPr/>
          </p:nvSpPr>
          <p:spPr bwMode="auto">
            <a:xfrm>
              <a:off x="3363913" y="2768600"/>
              <a:ext cx="2900363" cy="1693863"/>
            </a:xfrm>
            <a:custGeom>
              <a:avLst/>
              <a:gdLst>
                <a:gd name="T0" fmla="*/ 496 w 1067"/>
                <a:gd name="T1" fmla="*/ 275 h 625"/>
                <a:gd name="T2" fmla="*/ 1067 w 1067"/>
                <a:gd name="T3" fmla="*/ 0 h 625"/>
                <a:gd name="T4" fmla="*/ 1067 w 1067"/>
                <a:gd name="T5" fmla="*/ 253 h 625"/>
                <a:gd name="T6" fmla="*/ 1022 w 1067"/>
                <a:gd name="T7" fmla="*/ 353 h 625"/>
                <a:gd name="T8" fmla="*/ 871 w 1067"/>
                <a:gd name="T9" fmla="*/ 479 h 625"/>
                <a:gd name="T10" fmla="*/ 285 w 1067"/>
                <a:gd name="T11" fmla="*/ 591 h 625"/>
                <a:gd name="T12" fmla="*/ 52 w 1067"/>
                <a:gd name="T13" fmla="*/ 518 h 625"/>
                <a:gd name="T14" fmla="*/ 0 w 1067"/>
                <a:gd name="T15" fmla="*/ 101 h 625"/>
                <a:gd name="T16" fmla="*/ 356 w 1067"/>
                <a:gd name="T17" fmla="*/ 273 h 625"/>
                <a:gd name="T18" fmla="*/ 496 w 1067"/>
                <a:gd name="T19" fmla="*/ 275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7" h="625">
                  <a:moveTo>
                    <a:pt x="496" y="275"/>
                  </a:moveTo>
                  <a:cubicBezTo>
                    <a:pt x="686" y="184"/>
                    <a:pt x="876" y="92"/>
                    <a:pt x="1067" y="0"/>
                  </a:cubicBezTo>
                  <a:cubicBezTo>
                    <a:pt x="1066" y="85"/>
                    <a:pt x="1067" y="169"/>
                    <a:pt x="1067" y="253"/>
                  </a:cubicBezTo>
                  <a:cubicBezTo>
                    <a:pt x="1065" y="291"/>
                    <a:pt x="1044" y="324"/>
                    <a:pt x="1022" y="353"/>
                  </a:cubicBezTo>
                  <a:cubicBezTo>
                    <a:pt x="980" y="404"/>
                    <a:pt x="927" y="445"/>
                    <a:pt x="871" y="479"/>
                  </a:cubicBezTo>
                  <a:cubicBezTo>
                    <a:pt x="697" y="583"/>
                    <a:pt x="486" y="625"/>
                    <a:pt x="285" y="591"/>
                  </a:cubicBezTo>
                  <a:cubicBezTo>
                    <a:pt x="204" y="578"/>
                    <a:pt x="126" y="552"/>
                    <a:pt x="52" y="518"/>
                  </a:cubicBezTo>
                  <a:cubicBezTo>
                    <a:pt x="34" y="379"/>
                    <a:pt x="17" y="240"/>
                    <a:pt x="0" y="101"/>
                  </a:cubicBezTo>
                  <a:cubicBezTo>
                    <a:pt x="118" y="159"/>
                    <a:pt x="238" y="216"/>
                    <a:pt x="356" y="273"/>
                  </a:cubicBezTo>
                  <a:cubicBezTo>
                    <a:pt x="400" y="295"/>
                    <a:pt x="452" y="297"/>
                    <a:pt x="496" y="275"/>
                  </a:cubicBezTo>
                  <a:close/>
                </a:path>
              </a:pathLst>
            </a:custGeom>
            <a:grpFill/>
            <a:ln>
              <a:noFill/>
            </a:ln>
          </p:spPr>
          <p:txBody>
            <a:bodyPr vert="horz" wrap="square" lIns="91440" tIns="45720" rIns="91440" bIns="45720" numCol="1" anchor="t" anchorCtr="0" compatLnSpc="1"/>
            <a:lstStyle/>
            <a:p>
              <a:endParaRPr lang="zh-CN" altLang="en-US">
                <a:solidFill>
                  <a:srgbClr val="222524"/>
                </a:solidFill>
              </a:endParaRPr>
            </a:p>
          </p:txBody>
        </p:sp>
        <p:sp>
          <p:nvSpPr>
            <p:cNvPr id="50" name="Freeform 30"/>
            <p:cNvSpPr/>
            <p:nvPr/>
          </p:nvSpPr>
          <p:spPr bwMode="auto">
            <a:xfrm>
              <a:off x="2974975" y="2955925"/>
              <a:ext cx="404813" cy="1728788"/>
            </a:xfrm>
            <a:custGeom>
              <a:avLst/>
              <a:gdLst>
                <a:gd name="T0" fmla="*/ 0 w 149"/>
                <a:gd name="T1" fmla="*/ 568 h 638"/>
                <a:gd name="T2" fmla="*/ 74 w 149"/>
                <a:gd name="T3" fmla="*/ 0 h 638"/>
                <a:gd name="T4" fmla="*/ 145 w 149"/>
                <a:gd name="T5" fmla="*/ 538 h 638"/>
                <a:gd name="T6" fmla="*/ 149 w 149"/>
                <a:gd name="T7" fmla="*/ 572 h 638"/>
                <a:gd name="T8" fmla="*/ 101 w 149"/>
                <a:gd name="T9" fmla="*/ 629 h 638"/>
                <a:gd name="T10" fmla="*/ 27 w 149"/>
                <a:gd name="T11" fmla="*/ 617 h 638"/>
                <a:gd name="T12" fmla="*/ 0 w 149"/>
                <a:gd name="T13" fmla="*/ 568 h 638"/>
              </a:gdLst>
              <a:ahLst/>
              <a:cxnLst>
                <a:cxn ang="0">
                  <a:pos x="T0" y="T1"/>
                </a:cxn>
                <a:cxn ang="0">
                  <a:pos x="T2" y="T3"/>
                </a:cxn>
                <a:cxn ang="0">
                  <a:pos x="T4" y="T5"/>
                </a:cxn>
                <a:cxn ang="0">
                  <a:pos x="T6" y="T7"/>
                </a:cxn>
                <a:cxn ang="0">
                  <a:pos x="T8" y="T9"/>
                </a:cxn>
                <a:cxn ang="0">
                  <a:pos x="T10" y="T11"/>
                </a:cxn>
                <a:cxn ang="0">
                  <a:pos x="T12" y="T13"/>
                </a:cxn>
              </a:cxnLst>
              <a:rect l="0" t="0" r="r" b="b"/>
              <a:pathLst>
                <a:path w="149" h="638">
                  <a:moveTo>
                    <a:pt x="0" y="568"/>
                  </a:moveTo>
                  <a:cubicBezTo>
                    <a:pt x="24" y="379"/>
                    <a:pt x="49" y="190"/>
                    <a:pt x="74" y="0"/>
                  </a:cubicBezTo>
                  <a:cubicBezTo>
                    <a:pt x="98" y="180"/>
                    <a:pt x="121" y="359"/>
                    <a:pt x="145" y="538"/>
                  </a:cubicBezTo>
                  <a:cubicBezTo>
                    <a:pt x="146" y="549"/>
                    <a:pt x="148" y="560"/>
                    <a:pt x="149" y="572"/>
                  </a:cubicBezTo>
                  <a:cubicBezTo>
                    <a:pt x="142" y="596"/>
                    <a:pt x="126" y="620"/>
                    <a:pt x="101" y="629"/>
                  </a:cubicBezTo>
                  <a:cubicBezTo>
                    <a:pt x="77" y="638"/>
                    <a:pt x="47" y="635"/>
                    <a:pt x="27" y="617"/>
                  </a:cubicBezTo>
                  <a:cubicBezTo>
                    <a:pt x="13" y="605"/>
                    <a:pt x="2" y="587"/>
                    <a:pt x="0" y="568"/>
                  </a:cubicBezTo>
                  <a:close/>
                </a:path>
              </a:pathLst>
            </a:custGeom>
            <a:grpFill/>
            <a:ln>
              <a:noFill/>
            </a:ln>
          </p:spPr>
          <p:txBody>
            <a:bodyPr vert="horz" wrap="square" lIns="91440" tIns="45720" rIns="91440" bIns="45720" numCol="1" anchor="t" anchorCtr="0" compatLnSpc="1"/>
            <a:lstStyle/>
            <a:p>
              <a:endParaRPr lang="zh-CN" altLang="en-US">
                <a:solidFill>
                  <a:srgbClr val="222524"/>
                </a:solidFill>
              </a:endParaRPr>
            </a:p>
          </p:txBody>
        </p:sp>
      </p:grpSp>
      <p:sp>
        <p:nvSpPr>
          <p:cNvPr id="52" name="文本框 51"/>
          <p:cNvSpPr txBox="1"/>
          <p:nvPr/>
        </p:nvSpPr>
        <p:spPr>
          <a:xfrm>
            <a:off x="6413639" y="5463165"/>
            <a:ext cx="5466694" cy="584775"/>
          </a:xfrm>
          <a:prstGeom prst="rect">
            <a:avLst/>
          </a:prstGeom>
          <a:noFill/>
        </p:spPr>
        <p:txBody>
          <a:bodyPr wrap="square" rtlCol="0">
            <a:spAutoFit/>
          </a:bodyPr>
          <a:lstStyle/>
          <a:p>
            <a:pPr algn="r"/>
            <a:r>
              <a:rPr lang="zh-CN" altLang="en-US" sz="3200" dirty="0">
                <a:solidFill>
                  <a:schemeClr val="tx1">
                    <a:lumMod val="75000"/>
                    <a:lumOff val="25000"/>
                  </a:schemeClr>
                </a:solidFill>
                <a:latin typeface="微软雅黑" panose="020B0503020204020204" pitchFamily="34" charset="-122"/>
                <a:ea typeface="微软雅黑" panose="020B0503020204020204" pitchFamily="34" charset="-122"/>
              </a:rPr>
              <a:t>物联网</a:t>
            </a:r>
            <a:r>
              <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rPr>
              <a:t>1902</a:t>
            </a:r>
            <a:r>
              <a:rPr lang="zh-CN" altLang="en-US" sz="3200" dirty="0">
                <a:solidFill>
                  <a:schemeClr val="tx1">
                    <a:lumMod val="75000"/>
                    <a:lumOff val="25000"/>
                  </a:schemeClr>
                </a:solidFill>
                <a:latin typeface="微软雅黑" panose="020B0503020204020204" pitchFamily="34" charset="-122"/>
                <a:ea typeface="微软雅黑" panose="020B0503020204020204" pitchFamily="34" charset="-122"/>
              </a:rPr>
              <a:t>王源</a:t>
            </a:r>
          </a:p>
        </p:txBody>
      </p:sp>
      <p:sp>
        <p:nvSpPr>
          <p:cNvPr id="53" name="文本框 19"/>
          <p:cNvSpPr txBox="1"/>
          <p:nvPr/>
        </p:nvSpPr>
        <p:spPr>
          <a:xfrm>
            <a:off x="4985006" y="3138906"/>
            <a:ext cx="6754034" cy="132343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altLang="zh-CN" sz="8000" dirty="0">
                <a:solidFill>
                  <a:schemeClr val="tx1">
                    <a:lumMod val="75000"/>
                    <a:lumOff val="25000"/>
                  </a:schemeClr>
                </a:solidFill>
                <a:latin typeface="Arial" panose="020B0604020202020204" pitchFamily="34" charset="0"/>
                <a:ea typeface="方正粗宋简体" panose="03000509000000000000" pitchFamily="65" charset="-122"/>
                <a:cs typeface="Arial" panose="020B0604020202020204" pitchFamily="34" charset="0"/>
              </a:rPr>
              <a:t>THANK YOU</a:t>
            </a:r>
            <a:endParaRPr lang="zh-CN" altLang="en-US" sz="8000" dirty="0">
              <a:solidFill>
                <a:schemeClr val="tx1">
                  <a:lumMod val="75000"/>
                  <a:lumOff val="25000"/>
                </a:schemeClr>
              </a:solidFill>
              <a:latin typeface="Arial" panose="020B0604020202020204" pitchFamily="34" charset="0"/>
              <a:ea typeface="方正粗宋简体" panose="03000509000000000000" pitchFamily="65" charset="-122"/>
              <a:cs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12000">
              <a:srgbClr val="EFEFEF"/>
            </a:gs>
            <a:gs pos="100000">
              <a:srgbClr val="F3F3F3"/>
            </a:gs>
          </a:gsLst>
          <a:lin ang="16200000" scaled="1"/>
          <a:tileRect/>
        </a:gradFill>
        <a:effectLst/>
      </p:bgPr>
    </p:bg>
    <p:spTree>
      <p:nvGrpSpPr>
        <p:cNvPr id="1" name=""/>
        <p:cNvGrpSpPr/>
        <p:nvPr/>
      </p:nvGrpSpPr>
      <p:grpSpPr>
        <a:xfrm>
          <a:off x="0" y="0"/>
          <a:ext cx="0" cy="0"/>
          <a:chOff x="0" y="0"/>
          <a:chExt cx="0" cy="0"/>
        </a:xfrm>
      </p:grpSpPr>
      <p:grpSp>
        <p:nvGrpSpPr>
          <p:cNvPr id="51" name="组合 50"/>
          <p:cNvGrpSpPr/>
          <p:nvPr/>
        </p:nvGrpSpPr>
        <p:grpSpPr>
          <a:xfrm>
            <a:off x="178701" y="-938822"/>
            <a:ext cx="3094275" cy="3250681"/>
            <a:chOff x="1578877" y="-776897"/>
            <a:chExt cx="3094275" cy="3250681"/>
          </a:xfrm>
        </p:grpSpPr>
        <p:grpSp>
          <p:nvGrpSpPr>
            <p:cNvPr id="17" name="组合 16"/>
            <p:cNvGrpSpPr/>
            <p:nvPr/>
          </p:nvGrpSpPr>
          <p:grpSpPr>
            <a:xfrm>
              <a:off x="1578877" y="-776897"/>
              <a:ext cx="728446" cy="2702384"/>
              <a:chOff x="912127" y="-381000"/>
              <a:chExt cx="728446" cy="2702384"/>
            </a:xfrm>
          </p:grpSpPr>
          <p:grpSp>
            <p:nvGrpSpPr>
              <p:cNvPr id="5" name="组合 4"/>
              <p:cNvGrpSpPr/>
              <p:nvPr/>
            </p:nvGrpSpPr>
            <p:grpSpPr>
              <a:xfrm rot="10800000">
                <a:off x="912127" y="1526716"/>
                <a:ext cx="728446" cy="794668"/>
                <a:chOff x="4038600" y="819150"/>
                <a:chExt cx="838200" cy="914400"/>
              </a:xfrm>
              <a:solidFill>
                <a:schemeClr val="tx1">
                  <a:lumMod val="75000"/>
                  <a:lumOff val="25000"/>
                </a:schemeClr>
              </a:solidFill>
            </p:grpSpPr>
            <p:sp>
              <p:nvSpPr>
                <p:cNvPr id="6"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7"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8"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9"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10"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11"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12"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13"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16" name="直接连接符 15"/>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a:xfrm>
              <a:off x="2740927" y="-228600"/>
              <a:ext cx="728446" cy="2702384"/>
              <a:chOff x="912127" y="-381000"/>
              <a:chExt cx="728446" cy="2702384"/>
            </a:xfrm>
          </p:grpSpPr>
          <p:grpSp>
            <p:nvGrpSpPr>
              <p:cNvPr id="20" name="组合 19"/>
              <p:cNvGrpSpPr/>
              <p:nvPr/>
            </p:nvGrpSpPr>
            <p:grpSpPr>
              <a:xfrm rot="10800000">
                <a:off x="912127" y="1526716"/>
                <a:ext cx="728446" cy="794668"/>
                <a:chOff x="4038600" y="819150"/>
                <a:chExt cx="838200" cy="914400"/>
              </a:xfrm>
              <a:solidFill>
                <a:schemeClr val="tx1">
                  <a:lumMod val="75000"/>
                  <a:lumOff val="25000"/>
                </a:schemeClr>
              </a:solidFill>
            </p:grpSpPr>
            <p:sp>
              <p:nvSpPr>
                <p:cNvPr id="22"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23"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24"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25"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26"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27"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28"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29"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21" name="直接连接符 20"/>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30" name="组合 29"/>
            <p:cNvGrpSpPr/>
            <p:nvPr/>
          </p:nvGrpSpPr>
          <p:grpSpPr>
            <a:xfrm>
              <a:off x="3944706" y="-776897"/>
              <a:ext cx="728446" cy="2702384"/>
              <a:chOff x="912127" y="-381000"/>
              <a:chExt cx="728446" cy="2702384"/>
            </a:xfrm>
          </p:grpSpPr>
          <p:grpSp>
            <p:nvGrpSpPr>
              <p:cNvPr id="31" name="组合 30"/>
              <p:cNvGrpSpPr/>
              <p:nvPr/>
            </p:nvGrpSpPr>
            <p:grpSpPr>
              <a:xfrm rot="10800000">
                <a:off x="912127" y="1526716"/>
                <a:ext cx="728446" cy="794668"/>
                <a:chOff x="4038600" y="819150"/>
                <a:chExt cx="838200" cy="914400"/>
              </a:xfrm>
              <a:solidFill>
                <a:schemeClr val="tx1">
                  <a:lumMod val="75000"/>
                  <a:lumOff val="25000"/>
                </a:schemeClr>
              </a:solidFill>
            </p:grpSpPr>
            <p:sp>
              <p:nvSpPr>
                <p:cNvPr id="33"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34"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35"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36"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37"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38"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39"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40"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32" name="直接连接符 31"/>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sp>
        <p:nvSpPr>
          <p:cNvPr id="52" name="文本框 51"/>
          <p:cNvSpPr txBox="1"/>
          <p:nvPr/>
        </p:nvSpPr>
        <p:spPr>
          <a:xfrm>
            <a:off x="3983486" y="1994535"/>
            <a:ext cx="4225627" cy="3674211"/>
          </a:xfrm>
          <a:prstGeom prst="rect">
            <a:avLst/>
          </a:prstGeom>
          <a:noFill/>
        </p:spPr>
        <p:txBody>
          <a:bodyPr wrap="square" rtlCol="0">
            <a:spAutoFit/>
          </a:bodyPr>
          <a:lstStyle/>
          <a:p>
            <a:pPr>
              <a:lnSpc>
                <a:spcPct val="200000"/>
              </a:lnSpc>
            </a:pPr>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rPr>
              <a:t>01.</a:t>
            </a:r>
            <a:r>
              <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rPr>
              <a:t>市场需求分析</a:t>
            </a:r>
            <a:endPar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200000"/>
              </a:lnSpc>
            </a:pPr>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rPr>
              <a:t>02.</a:t>
            </a:r>
            <a:r>
              <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rPr>
              <a:t>设计原理及设计方案</a:t>
            </a:r>
          </a:p>
          <a:p>
            <a:pPr>
              <a:lnSpc>
                <a:spcPct val="200000"/>
              </a:lnSpc>
            </a:pPr>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rPr>
              <a:t>03.</a:t>
            </a:r>
            <a:r>
              <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rPr>
              <a:t>开发工具和编程语言</a:t>
            </a:r>
            <a:endPar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200000"/>
              </a:lnSpc>
            </a:pPr>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rPr>
              <a:t>04.</a:t>
            </a:r>
            <a:r>
              <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rPr>
              <a:t>主要元件展示</a:t>
            </a:r>
            <a:endPar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200000"/>
              </a:lnSpc>
            </a:pPr>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rPr>
              <a:t>05.</a:t>
            </a:r>
            <a:r>
              <a:rPr lang="zh-CN" altLang="en-US" sz="2400">
                <a:solidFill>
                  <a:schemeClr val="tx1">
                    <a:lumMod val="75000"/>
                    <a:lumOff val="25000"/>
                  </a:schemeClr>
                </a:solidFill>
                <a:latin typeface="微软雅黑" panose="020B0503020204020204" pitchFamily="34" charset="-122"/>
                <a:ea typeface="微软雅黑" panose="020B0503020204020204" pitchFamily="34" charset="-122"/>
              </a:rPr>
              <a:t>实施过程</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3" name="文本框 52"/>
          <p:cNvSpPr txBox="1"/>
          <p:nvPr/>
        </p:nvSpPr>
        <p:spPr>
          <a:xfrm>
            <a:off x="3919980" y="463413"/>
            <a:ext cx="2022763" cy="830997"/>
          </a:xfrm>
          <a:prstGeom prst="rect">
            <a:avLst/>
          </a:prstGeom>
          <a:noFill/>
        </p:spPr>
        <p:txBody>
          <a:bodyPr wrap="square" rtlCol="0">
            <a:spAutoFit/>
          </a:bodyPr>
          <a:lstStyle/>
          <a:p>
            <a:r>
              <a:rPr lang="zh-CN" altLang="en-US" sz="4800" dirty="0">
                <a:solidFill>
                  <a:schemeClr val="tx1">
                    <a:lumMod val="75000"/>
                    <a:lumOff val="25000"/>
                  </a:schemeClr>
                </a:solidFill>
                <a:latin typeface="微软雅黑" panose="020B0503020204020204" pitchFamily="34" charset="-122"/>
                <a:ea typeface="微软雅黑" panose="020B0503020204020204" pitchFamily="34" charset="-122"/>
              </a:rPr>
              <a:t>目录</a:t>
            </a:r>
          </a:p>
        </p:txBody>
      </p:sp>
      <p:sp>
        <p:nvSpPr>
          <p:cNvPr id="54" name="文本框 53"/>
          <p:cNvSpPr txBox="1"/>
          <p:nvPr/>
        </p:nvSpPr>
        <p:spPr>
          <a:xfrm>
            <a:off x="3919986" y="1392200"/>
            <a:ext cx="2258289" cy="46166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rPr>
              <a:t>Contents</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12000">
              <a:srgbClr val="EFEFEF"/>
            </a:gs>
            <a:gs pos="100000">
              <a:srgbClr val="F3F3F3"/>
            </a:gs>
          </a:gsLst>
          <a:lin ang="16200000" scaled="1"/>
          <a:tileRect/>
        </a:gradFill>
        <a:effectLst/>
      </p:bgPr>
    </p:bg>
    <p:spTree>
      <p:nvGrpSpPr>
        <p:cNvPr id="1" name=""/>
        <p:cNvGrpSpPr/>
        <p:nvPr/>
      </p:nvGrpSpPr>
      <p:grpSpPr>
        <a:xfrm>
          <a:off x="0" y="0"/>
          <a:ext cx="0" cy="0"/>
          <a:chOff x="0" y="0"/>
          <a:chExt cx="0" cy="0"/>
        </a:xfrm>
      </p:grpSpPr>
      <p:grpSp>
        <p:nvGrpSpPr>
          <p:cNvPr id="51" name="组合 50"/>
          <p:cNvGrpSpPr/>
          <p:nvPr/>
        </p:nvGrpSpPr>
        <p:grpSpPr>
          <a:xfrm>
            <a:off x="0" y="-776897"/>
            <a:ext cx="8000264" cy="7634897"/>
            <a:chOff x="1" y="-776897"/>
            <a:chExt cx="8000264" cy="7634897"/>
          </a:xfrm>
        </p:grpSpPr>
        <p:pic>
          <p:nvPicPr>
            <p:cNvPr id="4" name="图片 3"/>
            <p:cNvPicPr>
              <a:picLocks noChangeAspect="1"/>
            </p:cNvPicPr>
            <p:nvPr/>
          </p:nvPicPr>
          <p:blipFill rotWithShape="1">
            <a:blip r:embed="rId2" cstate="print">
              <a:extLst>
                <a:ext uri="{28A0092B-C50C-407E-A947-70E740481C1C}">
                  <a14:useLocalDpi xmlns:a14="http://schemas.microsoft.com/office/drawing/2010/main" val="0"/>
                </a:ext>
              </a:extLst>
            </a:blip>
            <a:srcRect l="20651"/>
            <a:stretch>
              <a:fillRect/>
            </a:stretch>
          </p:blipFill>
          <p:spPr>
            <a:xfrm>
              <a:off x="1" y="0"/>
              <a:ext cx="8000264" cy="6858000"/>
            </a:xfrm>
            <a:prstGeom prst="rect">
              <a:avLst/>
            </a:prstGeom>
          </p:spPr>
        </p:pic>
        <p:grpSp>
          <p:nvGrpSpPr>
            <p:cNvPr id="17" name="组合 16"/>
            <p:cNvGrpSpPr/>
            <p:nvPr/>
          </p:nvGrpSpPr>
          <p:grpSpPr>
            <a:xfrm>
              <a:off x="1578877" y="-776897"/>
              <a:ext cx="728446" cy="2702384"/>
              <a:chOff x="912127" y="-381000"/>
              <a:chExt cx="728446" cy="2702384"/>
            </a:xfrm>
          </p:grpSpPr>
          <p:grpSp>
            <p:nvGrpSpPr>
              <p:cNvPr id="5" name="组合 4"/>
              <p:cNvGrpSpPr/>
              <p:nvPr/>
            </p:nvGrpSpPr>
            <p:grpSpPr>
              <a:xfrm rot="10800000">
                <a:off x="912127" y="1526716"/>
                <a:ext cx="728446" cy="794668"/>
                <a:chOff x="4038600" y="819150"/>
                <a:chExt cx="838200" cy="914400"/>
              </a:xfrm>
              <a:solidFill>
                <a:schemeClr val="tx1">
                  <a:lumMod val="75000"/>
                  <a:lumOff val="25000"/>
                </a:schemeClr>
              </a:solidFill>
            </p:grpSpPr>
            <p:sp>
              <p:nvSpPr>
                <p:cNvPr id="6"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7"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8"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9"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10"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11"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12"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13"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16" name="直接连接符 15"/>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a:xfrm>
              <a:off x="2740927" y="-228600"/>
              <a:ext cx="728446" cy="2702384"/>
              <a:chOff x="912127" y="-381000"/>
              <a:chExt cx="728446" cy="2702384"/>
            </a:xfrm>
          </p:grpSpPr>
          <p:grpSp>
            <p:nvGrpSpPr>
              <p:cNvPr id="20" name="组合 19"/>
              <p:cNvGrpSpPr/>
              <p:nvPr/>
            </p:nvGrpSpPr>
            <p:grpSpPr>
              <a:xfrm rot="10800000">
                <a:off x="912127" y="1526716"/>
                <a:ext cx="728446" cy="794668"/>
                <a:chOff x="4038600" y="819150"/>
                <a:chExt cx="838200" cy="914400"/>
              </a:xfrm>
              <a:solidFill>
                <a:schemeClr val="tx1">
                  <a:lumMod val="75000"/>
                  <a:lumOff val="25000"/>
                </a:schemeClr>
              </a:solidFill>
            </p:grpSpPr>
            <p:sp>
              <p:nvSpPr>
                <p:cNvPr id="22"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23"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24"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25"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26"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27"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28"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29"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21" name="直接连接符 20"/>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30" name="组合 29"/>
            <p:cNvGrpSpPr/>
            <p:nvPr/>
          </p:nvGrpSpPr>
          <p:grpSpPr>
            <a:xfrm>
              <a:off x="3944706" y="-776897"/>
              <a:ext cx="728446" cy="2702384"/>
              <a:chOff x="912127" y="-381000"/>
              <a:chExt cx="728446" cy="2702384"/>
            </a:xfrm>
          </p:grpSpPr>
          <p:grpSp>
            <p:nvGrpSpPr>
              <p:cNvPr id="31" name="组合 30"/>
              <p:cNvGrpSpPr/>
              <p:nvPr/>
            </p:nvGrpSpPr>
            <p:grpSpPr>
              <a:xfrm rot="10800000">
                <a:off x="912127" y="1526716"/>
                <a:ext cx="728446" cy="794668"/>
                <a:chOff x="4038600" y="819150"/>
                <a:chExt cx="838200" cy="914400"/>
              </a:xfrm>
              <a:solidFill>
                <a:schemeClr val="tx1">
                  <a:lumMod val="75000"/>
                  <a:lumOff val="25000"/>
                </a:schemeClr>
              </a:solidFill>
            </p:grpSpPr>
            <p:sp>
              <p:nvSpPr>
                <p:cNvPr id="33"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34"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35"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36"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37"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38"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39"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40"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32" name="直接连接符 31"/>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sp>
        <p:nvSpPr>
          <p:cNvPr id="41" name="文本框 40"/>
          <p:cNvSpPr txBox="1"/>
          <p:nvPr/>
        </p:nvSpPr>
        <p:spPr>
          <a:xfrm>
            <a:off x="5803139" y="2248999"/>
            <a:ext cx="6191251" cy="1569660"/>
          </a:xfrm>
          <a:prstGeom prst="rect">
            <a:avLst/>
          </a:prstGeom>
          <a:noFill/>
        </p:spPr>
        <p:txBody>
          <a:bodyPr wrap="square" rtlCol="0">
            <a:spAutoFit/>
          </a:bodyPr>
          <a:lstStyle/>
          <a:p>
            <a:pPr algn="ctr"/>
            <a:r>
              <a:rPr lang="en-US" altLang="zh-CN" sz="9600" b="1" dirty="0">
                <a:solidFill>
                  <a:schemeClr val="tx1">
                    <a:lumMod val="75000"/>
                    <a:lumOff val="25000"/>
                  </a:schemeClr>
                </a:solidFill>
                <a:latin typeface="华文仿宋" panose="02010600040101010101" pitchFamily="2" charset="-122"/>
                <a:ea typeface="华文仿宋" panose="02010600040101010101" pitchFamily="2" charset="-122"/>
              </a:rPr>
              <a:t>Part 01</a:t>
            </a:r>
            <a:endParaRPr lang="zh-CN" altLang="en-US" sz="9600" b="1" dirty="0">
              <a:solidFill>
                <a:schemeClr val="tx1">
                  <a:lumMod val="75000"/>
                  <a:lumOff val="25000"/>
                </a:schemeClr>
              </a:solidFill>
              <a:latin typeface="华文仿宋" panose="02010600040101010101" pitchFamily="2" charset="-122"/>
              <a:ea typeface="华文仿宋" panose="02010600040101010101" pitchFamily="2" charset="-122"/>
            </a:endParaRPr>
          </a:p>
        </p:txBody>
      </p:sp>
      <p:sp>
        <p:nvSpPr>
          <p:cNvPr id="42" name="文本框 41"/>
          <p:cNvSpPr txBox="1"/>
          <p:nvPr/>
        </p:nvSpPr>
        <p:spPr>
          <a:xfrm>
            <a:off x="6418800" y="3630307"/>
            <a:ext cx="4959929" cy="521970"/>
          </a:xfrm>
          <a:prstGeom prst="rect">
            <a:avLst/>
          </a:prstGeom>
          <a:noFill/>
        </p:spPr>
        <p:txBody>
          <a:bodyPr wrap="square" rtlCol="0">
            <a:spAutoFit/>
          </a:bodyPr>
          <a:lstStyle/>
          <a:p>
            <a:pPr algn="ctr"/>
            <a:r>
              <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rPr>
              <a:t>市场需求分析</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12000">
              <a:srgbClr val="EFEFEF"/>
            </a:gs>
            <a:gs pos="100000">
              <a:srgbClr val="F3F3F3"/>
            </a:gs>
          </a:gsLst>
          <a:lin ang="16200000" scaled="1"/>
          <a:tileRect/>
        </a:gradFill>
        <a:effectLst/>
      </p:bgPr>
    </p:bg>
    <p:spTree>
      <p:nvGrpSpPr>
        <p:cNvPr id="1" name=""/>
        <p:cNvGrpSpPr/>
        <p:nvPr/>
      </p:nvGrpSpPr>
      <p:grpSpPr>
        <a:xfrm>
          <a:off x="0" y="0"/>
          <a:ext cx="0" cy="0"/>
          <a:chOff x="0" y="0"/>
          <a:chExt cx="0" cy="0"/>
        </a:xfrm>
      </p:grpSpPr>
      <p:sp>
        <p:nvSpPr>
          <p:cNvPr id="54" name="文本框 53"/>
          <p:cNvSpPr txBox="1"/>
          <p:nvPr/>
        </p:nvSpPr>
        <p:spPr>
          <a:xfrm>
            <a:off x="668210" y="302224"/>
            <a:ext cx="4959929" cy="368300"/>
          </a:xfrm>
          <a:prstGeom prst="rect">
            <a:avLst/>
          </a:prstGeom>
          <a:noFill/>
        </p:spPr>
        <p:txBody>
          <a:bodyPr wrap="square" rtlCol="0">
            <a:spAutoFit/>
          </a:bodyPr>
          <a:lstStyle/>
          <a:p>
            <a:pPr algn="ct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市场需求分析</a:t>
            </a:r>
          </a:p>
        </p:txBody>
      </p:sp>
      <p:grpSp>
        <p:nvGrpSpPr>
          <p:cNvPr id="44" name="组合 43"/>
          <p:cNvGrpSpPr/>
          <p:nvPr/>
        </p:nvGrpSpPr>
        <p:grpSpPr>
          <a:xfrm>
            <a:off x="1424206" y="291129"/>
            <a:ext cx="576044" cy="628412"/>
            <a:chOff x="4038591" y="819153"/>
            <a:chExt cx="838194" cy="914404"/>
          </a:xfrm>
        </p:grpSpPr>
        <p:sp>
          <p:nvSpPr>
            <p:cNvPr id="45" name="Freeform 11"/>
            <p:cNvSpPr>
              <a:spLocks noEditPoints="1"/>
            </p:cNvSpPr>
            <p:nvPr/>
          </p:nvSpPr>
          <p:spPr bwMode="auto">
            <a:xfrm>
              <a:off x="4223844" y="1035942"/>
              <a:ext cx="455541" cy="697615"/>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6" name="Freeform 12"/>
            <p:cNvSpPr/>
            <p:nvPr/>
          </p:nvSpPr>
          <p:spPr bwMode="auto">
            <a:xfrm>
              <a:off x="4415172" y="819153"/>
              <a:ext cx="36443" cy="183437"/>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7" name="Freeform 13"/>
            <p:cNvSpPr/>
            <p:nvPr/>
          </p:nvSpPr>
          <p:spPr bwMode="auto">
            <a:xfrm>
              <a:off x="4658127" y="935886"/>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8" name="Freeform 14"/>
            <p:cNvSpPr/>
            <p:nvPr/>
          </p:nvSpPr>
          <p:spPr bwMode="auto">
            <a:xfrm>
              <a:off x="4737086" y="1169349"/>
              <a:ext cx="139699"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9" name="Freeform 15"/>
            <p:cNvSpPr/>
            <p:nvPr/>
          </p:nvSpPr>
          <p:spPr bwMode="auto">
            <a:xfrm>
              <a:off x="4715827" y="1358345"/>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0" name="Freeform 16"/>
            <p:cNvSpPr/>
            <p:nvPr/>
          </p:nvSpPr>
          <p:spPr bwMode="auto">
            <a:xfrm>
              <a:off x="4120584" y="935885"/>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2" name="Freeform 17"/>
            <p:cNvSpPr/>
            <p:nvPr/>
          </p:nvSpPr>
          <p:spPr bwMode="auto">
            <a:xfrm>
              <a:off x="4038591" y="1174907"/>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3"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grpSp>
      <p:sp>
        <p:nvSpPr>
          <p:cNvPr id="68" name="Oval 74"/>
          <p:cNvSpPr>
            <a:spLocks noChangeArrowheads="1"/>
          </p:cNvSpPr>
          <p:nvPr/>
        </p:nvSpPr>
        <p:spPr bwMode="auto">
          <a:xfrm>
            <a:off x="1365479" y="1396936"/>
            <a:ext cx="786078" cy="784940"/>
          </a:xfrm>
          <a:prstGeom prst="ellipse">
            <a:avLst/>
          </a:prstGeom>
          <a:solidFill>
            <a:schemeClr val="tx1">
              <a:lumMod val="75000"/>
              <a:lumOff val="25000"/>
            </a:schemeClr>
          </a:solidFill>
          <a:ln>
            <a:noFill/>
          </a:ln>
        </p:spPr>
        <p:txBody>
          <a:bodyPr vert="horz" wrap="square" lIns="91440" tIns="45720" rIns="91440" bIns="45720" numCol="1" anchor="t" anchorCtr="0" compatLnSpc="1"/>
          <a:lstStyle/>
          <a:p>
            <a:endParaRPr lang="zh-CN" altLang="en-US">
              <a:solidFill>
                <a:schemeClr val="tx1">
                  <a:lumMod val="75000"/>
                  <a:lumOff val="25000"/>
                </a:schemeClr>
              </a:solidFill>
              <a:effectLst>
                <a:outerShdw blurRad="38100" dist="38100" dir="2700000" algn="tl">
                  <a:srgbClr val="000000">
                    <a:alpha val="43137"/>
                  </a:srgbClr>
                </a:outerShdw>
              </a:effectLst>
            </a:endParaRPr>
          </a:p>
        </p:txBody>
      </p:sp>
      <p:grpSp>
        <p:nvGrpSpPr>
          <p:cNvPr id="69" name="组合 68"/>
          <p:cNvGrpSpPr/>
          <p:nvPr/>
        </p:nvGrpSpPr>
        <p:grpSpPr>
          <a:xfrm>
            <a:off x="1562045" y="1547231"/>
            <a:ext cx="408396" cy="437975"/>
            <a:chOff x="8471357" y="3524024"/>
            <a:chExt cx="569912" cy="611188"/>
          </a:xfrm>
          <a:solidFill>
            <a:schemeClr val="bg1"/>
          </a:solidFill>
        </p:grpSpPr>
        <p:sp>
          <p:nvSpPr>
            <p:cNvPr id="70" name="Rectangle 75"/>
            <p:cNvSpPr>
              <a:spLocks noChangeArrowheads="1"/>
            </p:cNvSpPr>
            <p:nvPr/>
          </p:nvSpPr>
          <p:spPr bwMode="auto">
            <a:xfrm>
              <a:off x="8733294" y="3524024"/>
              <a:ext cx="23813" cy="714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prstClr val="black"/>
                </a:solidFill>
                <a:effectLst>
                  <a:outerShdw blurRad="38100" dist="38100" dir="2700000" algn="tl">
                    <a:srgbClr val="000000">
                      <a:alpha val="43137"/>
                    </a:srgbClr>
                  </a:outerShdw>
                </a:effectLst>
              </a:endParaRPr>
            </a:p>
          </p:txBody>
        </p:sp>
        <p:sp>
          <p:nvSpPr>
            <p:cNvPr id="71" name="Freeform 76"/>
            <p:cNvSpPr>
              <a:spLocks noEditPoints="1"/>
            </p:cNvSpPr>
            <p:nvPr/>
          </p:nvSpPr>
          <p:spPr bwMode="auto">
            <a:xfrm>
              <a:off x="8501519" y="3612924"/>
              <a:ext cx="496888" cy="496888"/>
            </a:xfrm>
            <a:custGeom>
              <a:avLst/>
              <a:gdLst>
                <a:gd name="T0" fmla="*/ 0 w 257"/>
                <a:gd name="T1" fmla="*/ 129 h 257"/>
                <a:gd name="T2" fmla="*/ 257 w 257"/>
                <a:gd name="T3" fmla="*/ 129 h 257"/>
                <a:gd name="T4" fmla="*/ 227 w 257"/>
                <a:gd name="T5" fmla="*/ 66 h 257"/>
                <a:gd name="T6" fmla="*/ 212 w 257"/>
                <a:gd name="T7" fmla="*/ 96 h 257"/>
                <a:gd name="T8" fmla="*/ 227 w 257"/>
                <a:gd name="T9" fmla="*/ 66 h 257"/>
                <a:gd name="T10" fmla="*/ 199 w 257"/>
                <a:gd name="T11" fmla="*/ 54 h 257"/>
                <a:gd name="T12" fmla="*/ 218 w 257"/>
                <a:gd name="T13" fmla="*/ 54 h 257"/>
                <a:gd name="T14" fmla="*/ 200 w 257"/>
                <a:gd name="T15" fmla="*/ 161 h 257"/>
                <a:gd name="T16" fmla="*/ 158 w 257"/>
                <a:gd name="T17" fmla="*/ 192 h 257"/>
                <a:gd name="T18" fmla="*/ 161 w 257"/>
                <a:gd name="T19" fmla="*/ 149 h 257"/>
                <a:gd name="T20" fmla="*/ 161 w 257"/>
                <a:gd name="T21" fmla="*/ 108 h 257"/>
                <a:gd name="T22" fmla="*/ 203 w 257"/>
                <a:gd name="T23" fmla="*/ 129 h 257"/>
                <a:gd name="T24" fmla="*/ 161 w 257"/>
                <a:gd name="T25" fmla="*/ 149 h 257"/>
                <a:gd name="T26" fmla="*/ 156 w 257"/>
                <a:gd name="T27" fmla="*/ 54 h 257"/>
                <a:gd name="T28" fmla="*/ 186 w 257"/>
                <a:gd name="T29" fmla="*/ 54 h 257"/>
                <a:gd name="T30" fmla="*/ 107 w 257"/>
                <a:gd name="T31" fmla="*/ 129 h 257"/>
                <a:gd name="T32" fmla="*/ 149 w 257"/>
                <a:gd name="T33" fmla="*/ 108 h 257"/>
                <a:gd name="T34" fmla="*/ 149 w 257"/>
                <a:gd name="T35" fmla="*/ 149 h 257"/>
                <a:gd name="T36" fmla="*/ 149 w 257"/>
                <a:gd name="T37" fmla="*/ 161 h 257"/>
                <a:gd name="T38" fmla="*/ 111 w 257"/>
                <a:gd name="T39" fmla="*/ 192 h 257"/>
                <a:gd name="T40" fmla="*/ 149 w 257"/>
                <a:gd name="T41" fmla="*/ 161 h 257"/>
                <a:gd name="T42" fmla="*/ 111 w 257"/>
                <a:gd name="T43" fmla="*/ 66 h 257"/>
                <a:gd name="T44" fmla="*/ 149 w 257"/>
                <a:gd name="T45" fmla="*/ 96 h 257"/>
                <a:gd name="T46" fmla="*/ 129 w 257"/>
                <a:gd name="T47" fmla="*/ 12 h 257"/>
                <a:gd name="T48" fmla="*/ 113 w 257"/>
                <a:gd name="T49" fmla="*/ 54 h 257"/>
                <a:gd name="T50" fmla="*/ 112 w 257"/>
                <a:gd name="T51" fmla="*/ 15 h 257"/>
                <a:gd name="T52" fmla="*/ 72 w 257"/>
                <a:gd name="T53" fmla="*/ 54 h 257"/>
                <a:gd name="T54" fmla="*/ 99 w 257"/>
                <a:gd name="T55" fmla="*/ 192 h 257"/>
                <a:gd name="T56" fmla="*/ 57 w 257"/>
                <a:gd name="T57" fmla="*/ 161 h 257"/>
                <a:gd name="T58" fmla="*/ 99 w 257"/>
                <a:gd name="T59" fmla="*/ 192 h 257"/>
                <a:gd name="T60" fmla="*/ 57 w 257"/>
                <a:gd name="T61" fmla="*/ 96 h 257"/>
                <a:gd name="T62" fmla="*/ 99 w 257"/>
                <a:gd name="T63" fmla="*/ 66 h 257"/>
                <a:gd name="T64" fmla="*/ 80 w 257"/>
                <a:gd name="T65" fmla="*/ 23 h 257"/>
                <a:gd name="T66" fmla="*/ 39 w 257"/>
                <a:gd name="T67" fmla="*/ 54 h 257"/>
                <a:gd name="T68" fmla="*/ 14 w 257"/>
                <a:gd name="T69" fmla="*/ 108 h 257"/>
                <a:gd name="T70" fmla="*/ 42 w 257"/>
                <a:gd name="T71" fmla="*/ 129 h 257"/>
                <a:gd name="T72" fmla="*/ 14 w 257"/>
                <a:gd name="T73" fmla="*/ 149 h 257"/>
                <a:gd name="T74" fmla="*/ 14 w 257"/>
                <a:gd name="T75" fmla="*/ 108 h 257"/>
                <a:gd name="T76" fmla="*/ 58 w 257"/>
                <a:gd name="T77" fmla="*/ 203 h 257"/>
                <a:gd name="T78" fmla="*/ 39 w 257"/>
                <a:gd name="T79" fmla="*/ 203 h 257"/>
                <a:gd name="T80" fmla="*/ 101 w 257"/>
                <a:gd name="T81" fmla="*/ 203 h 257"/>
                <a:gd name="T82" fmla="*/ 72 w 257"/>
                <a:gd name="T83" fmla="*/ 203 h 257"/>
                <a:gd name="T84" fmla="*/ 113 w 257"/>
                <a:gd name="T85" fmla="*/ 203 h 257"/>
                <a:gd name="T86" fmla="*/ 129 w 257"/>
                <a:gd name="T87" fmla="*/ 245 h 257"/>
                <a:gd name="T88" fmla="*/ 156 w 257"/>
                <a:gd name="T89" fmla="*/ 203 h 257"/>
                <a:gd name="T90" fmla="*/ 145 w 257"/>
                <a:gd name="T91" fmla="*/ 242 h 257"/>
                <a:gd name="T92" fmla="*/ 199 w 257"/>
                <a:gd name="T93" fmla="*/ 203 h 257"/>
                <a:gd name="T94" fmla="*/ 178 w 257"/>
                <a:gd name="T95" fmla="*/ 234 h 257"/>
                <a:gd name="T96" fmla="*/ 204 w 257"/>
                <a:gd name="T97" fmla="*/ 192 h 257"/>
                <a:gd name="T98" fmla="*/ 241 w 257"/>
                <a:gd name="T99" fmla="*/ 161 h 257"/>
                <a:gd name="T100" fmla="*/ 214 w 257"/>
                <a:gd name="T101" fmla="*/ 149 h 257"/>
                <a:gd name="T102" fmla="*/ 214 w 257"/>
                <a:gd name="T103" fmla="*/ 108 h 257"/>
                <a:gd name="T104" fmla="*/ 245 w 257"/>
                <a:gd name="T105" fmla="*/ 129 h 257"/>
                <a:gd name="T106" fmla="*/ 214 w 257"/>
                <a:gd name="T107" fmla="*/ 14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7" h="257">
                  <a:moveTo>
                    <a:pt x="129" y="0"/>
                  </a:moveTo>
                  <a:cubicBezTo>
                    <a:pt x="58" y="0"/>
                    <a:pt x="0" y="58"/>
                    <a:pt x="0" y="129"/>
                  </a:cubicBezTo>
                  <a:cubicBezTo>
                    <a:pt x="0" y="199"/>
                    <a:pt x="58" y="257"/>
                    <a:pt x="129" y="257"/>
                  </a:cubicBezTo>
                  <a:cubicBezTo>
                    <a:pt x="199" y="257"/>
                    <a:pt x="257" y="199"/>
                    <a:pt x="257" y="129"/>
                  </a:cubicBezTo>
                  <a:cubicBezTo>
                    <a:pt x="257" y="58"/>
                    <a:pt x="199" y="0"/>
                    <a:pt x="129" y="0"/>
                  </a:cubicBezTo>
                  <a:moveTo>
                    <a:pt x="227" y="66"/>
                  </a:moveTo>
                  <a:cubicBezTo>
                    <a:pt x="233" y="75"/>
                    <a:pt x="237" y="85"/>
                    <a:pt x="241" y="96"/>
                  </a:cubicBezTo>
                  <a:cubicBezTo>
                    <a:pt x="212" y="96"/>
                    <a:pt x="212" y="96"/>
                    <a:pt x="212" y="96"/>
                  </a:cubicBezTo>
                  <a:cubicBezTo>
                    <a:pt x="210" y="85"/>
                    <a:pt x="207" y="75"/>
                    <a:pt x="204" y="66"/>
                  </a:cubicBezTo>
                  <a:lnTo>
                    <a:pt x="227" y="66"/>
                  </a:lnTo>
                  <a:close/>
                  <a:moveTo>
                    <a:pt x="218" y="54"/>
                  </a:moveTo>
                  <a:cubicBezTo>
                    <a:pt x="199" y="54"/>
                    <a:pt x="199" y="54"/>
                    <a:pt x="199" y="54"/>
                  </a:cubicBezTo>
                  <a:cubicBezTo>
                    <a:pt x="193" y="42"/>
                    <a:pt x="186" y="31"/>
                    <a:pt x="178" y="23"/>
                  </a:cubicBezTo>
                  <a:cubicBezTo>
                    <a:pt x="193" y="30"/>
                    <a:pt x="207" y="41"/>
                    <a:pt x="218" y="54"/>
                  </a:cubicBezTo>
                  <a:moveTo>
                    <a:pt x="161" y="161"/>
                  </a:moveTo>
                  <a:cubicBezTo>
                    <a:pt x="200" y="161"/>
                    <a:pt x="200" y="161"/>
                    <a:pt x="200" y="161"/>
                  </a:cubicBezTo>
                  <a:cubicBezTo>
                    <a:pt x="198" y="172"/>
                    <a:pt x="195" y="182"/>
                    <a:pt x="191" y="192"/>
                  </a:cubicBezTo>
                  <a:cubicBezTo>
                    <a:pt x="158" y="192"/>
                    <a:pt x="158" y="192"/>
                    <a:pt x="158" y="192"/>
                  </a:cubicBezTo>
                  <a:cubicBezTo>
                    <a:pt x="159" y="181"/>
                    <a:pt x="160" y="171"/>
                    <a:pt x="161" y="161"/>
                  </a:cubicBezTo>
                  <a:moveTo>
                    <a:pt x="161" y="149"/>
                  </a:moveTo>
                  <a:cubicBezTo>
                    <a:pt x="162" y="142"/>
                    <a:pt x="162" y="135"/>
                    <a:pt x="162" y="129"/>
                  </a:cubicBezTo>
                  <a:cubicBezTo>
                    <a:pt x="162" y="122"/>
                    <a:pt x="162" y="115"/>
                    <a:pt x="161" y="108"/>
                  </a:cubicBezTo>
                  <a:cubicBezTo>
                    <a:pt x="202" y="108"/>
                    <a:pt x="202" y="108"/>
                    <a:pt x="202" y="108"/>
                  </a:cubicBezTo>
                  <a:cubicBezTo>
                    <a:pt x="203" y="115"/>
                    <a:pt x="203" y="122"/>
                    <a:pt x="203" y="129"/>
                  </a:cubicBezTo>
                  <a:cubicBezTo>
                    <a:pt x="203" y="136"/>
                    <a:pt x="203" y="142"/>
                    <a:pt x="202" y="149"/>
                  </a:cubicBezTo>
                  <a:lnTo>
                    <a:pt x="161" y="149"/>
                  </a:lnTo>
                  <a:close/>
                  <a:moveTo>
                    <a:pt x="186" y="54"/>
                  </a:moveTo>
                  <a:cubicBezTo>
                    <a:pt x="156" y="54"/>
                    <a:pt x="156" y="54"/>
                    <a:pt x="156" y="54"/>
                  </a:cubicBezTo>
                  <a:cubicBezTo>
                    <a:pt x="154" y="39"/>
                    <a:pt x="150" y="25"/>
                    <a:pt x="145" y="15"/>
                  </a:cubicBezTo>
                  <a:cubicBezTo>
                    <a:pt x="161" y="21"/>
                    <a:pt x="175" y="35"/>
                    <a:pt x="186" y="54"/>
                  </a:cubicBezTo>
                  <a:moveTo>
                    <a:pt x="108" y="149"/>
                  </a:moveTo>
                  <a:cubicBezTo>
                    <a:pt x="108" y="143"/>
                    <a:pt x="107" y="136"/>
                    <a:pt x="107" y="129"/>
                  </a:cubicBezTo>
                  <a:cubicBezTo>
                    <a:pt x="107" y="121"/>
                    <a:pt x="108" y="115"/>
                    <a:pt x="108" y="108"/>
                  </a:cubicBezTo>
                  <a:cubicBezTo>
                    <a:pt x="149" y="108"/>
                    <a:pt x="149" y="108"/>
                    <a:pt x="149" y="108"/>
                  </a:cubicBezTo>
                  <a:cubicBezTo>
                    <a:pt x="150" y="115"/>
                    <a:pt x="150" y="121"/>
                    <a:pt x="150" y="129"/>
                  </a:cubicBezTo>
                  <a:cubicBezTo>
                    <a:pt x="150" y="136"/>
                    <a:pt x="150" y="143"/>
                    <a:pt x="149" y="149"/>
                  </a:cubicBezTo>
                  <a:lnTo>
                    <a:pt x="108" y="149"/>
                  </a:lnTo>
                  <a:close/>
                  <a:moveTo>
                    <a:pt x="149" y="161"/>
                  </a:moveTo>
                  <a:cubicBezTo>
                    <a:pt x="148" y="172"/>
                    <a:pt x="147" y="183"/>
                    <a:pt x="146" y="192"/>
                  </a:cubicBezTo>
                  <a:cubicBezTo>
                    <a:pt x="111" y="192"/>
                    <a:pt x="111" y="192"/>
                    <a:pt x="111" y="192"/>
                  </a:cubicBezTo>
                  <a:cubicBezTo>
                    <a:pt x="110" y="183"/>
                    <a:pt x="109" y="172"/>
                    <a:pt x="108" y="161"/>
                  </a:cubicBezTo>
                  <a:lnTo>
                    <a:pt x="149" y="161"/>
                  </a:lnTo>
                  <a:close/>
                  <a:moveTo>
                    <a:pt x="108" y="96"/>
                  </a:moveTo>
                  <a:cubicBezTo>
                    <a:pt x="109" y="85"/>
                    <a:pt x="110" y="75"/>
                    <a:pt x="111" y="66"/>
                  </a:cubicBezTo>
                  <a:cubicBezTo>
                    <a:pt x="146" y="66"/>
                    <a:pt x="146" y="66"/>
                    <a:pt x="146" y="66"/>
                  </a:cubicBezTo>
                  <a:cubicBezTo>
                    <a:pt x="147" y="75"/>
                    <a:pt x="148" y="85"/>
                    <a:pt x="149" y="96"/>
                  </a:cubicBezTo>
                  <a:lnTo>
                    <a:pt x="108" y="96"/>
                  </a:lnTo>
                  <a:close/>
                  <a:moveTo>
                    <a:pt x="129" y="12"/>
                  </a:moveTo>
                  <a:cubicBezTo>
                    <a:pt x="132" y="12"/>
                    <a:pt x="139" y="26"/>
                    <a:pt x="144" y="54"/>
                  </a:cubicBezTo>
                  <a:cubicBezTo>
                    <a:pt x="113" y="54"/>
                    <a:pt x="113" y="54"/>
                    <a:pt x="113" y="54"/>
                  </a:cubicBezTo>
                  <a:cubicBezTo>
                    <a:pt x="118" y="26"/>
                    <a:pt x="125" y="12"/>
                    <a:pt x="129" y="12"/>
                  </a:cubicBezTo>
                  <a:moveTo>
                    <a:pt x="112" y="15"/>
                  </a:moveTo>
                  <a:cubicBezTo>
                    <a:pt x="107" y="25"/>
                    <a:pt x="104" y="39"/>
                    <a:pt x="101" y="54"/>
                  </a:cubicBezTo>
                  <a:cubicBezTo>
                    <a:pt x="72" y="54"/>
                    <a:pt x="72" y="54"/>
                    <a:pt x="72" y="54"/>
                  </a:cubicBezTo>
                  <a:cubicBezTo>
                    <a:pt x="82" y="35"/>
                    <a:pt x="96" y="21"/>
                    <a:pt x="112" y="15"/>
                  </a:cubicBezTo>
                  <a:moveTo>
                    <a:pt x="99" y="192"/>
                  </a:moveTo>
                  <a:cubicBezTo>
                    <a:pt x="66" y="192"/>
                    <a:pt x="66" y="192"/>
                    <a:pt x="66" y="192"/>
                  </a:cubicBezTo>
                  <a:cubicBezTo>
                    <a:pt x="62" y="182"/>
                    <a:pt x="59" y="172"/>
                    <a:pt x="57" y="161"/>
                  </a:cubicBezTo>
                  <a:cubicBezTo>
                    <a:pt x="97" y="161"/>
                    <a:pt x="97" y="161"/>
                    <a:pt x="97" y="161"/>
                  </a:cubicBezTo>
                  <a:cubicBezTo>
                    <a:pt x="97" y="171"/>
                    <a:pt x="98" y="181"/>
                    <a:pt x="99" y="192"/>
                  </a:cubicBezTo>
                  <a:moveTo>
                    <a:pt x="97" y="96"/>
                  </a:moveTo>
                  <a:cubicBezTo>
                    <a:pt x="57" y="96"/>
                    <a:pt x="57" y="96"/>
                    <a:pt x="57" y="96"/>
                  </a:cubicBezTo>
                  <a:cubicBezTo>
                    <a:pt x="59" y="85"/>
                    <a:pt x="62" y="75"/>
                    <a:pt x="66" y="66"/>
                  </a:cubicBezTo>
                  <a:cubicBezTo>
                    <a:pt x="99" y="66"/>
                    <a:pt x="99" y="66"/>
                    <a:pt x="99" y="66"/>
                  </a:cubicBezTo>
                  <a:cubicBezTo>
                    <a:pt x="98" y="76"/>
                    <a:pt x="97" y="86"/>
                    <a:pt x="97" y="96"/>
                  </a:cubicBezTo>
                  <a:moveTo>
                    <a:pt x="80" y="23"/>
                  </a:moveTo>
                  <a:cubicBezTo>
                    <a:pt x="71" y="31"/>
                    <a:pt x="64" y="42"/>
                    <a:pt x="58" y="54"/>
                  </a:cubicBezTo>
                  <a:cubicBezTo>
                    <a:pt x="39" y="54"/>
                    <a:pt x="39" y="54"/>
                    <a:pt x="39" y="54"/>
                  </a:cubicBezTo>
                  <a:cubicBezTo>
                    <a:pt x="50" y="41"/>
                    <a:pt x="64" y="30"/>
                    <a:pt x="80" y="23"/>
                  </a:cubicBezTo>
                  <a:moveTo>
                    <a:pt x="14" y="108"/>
                  </a:moveTo>
                  <a:cubicBezTo>
                    <a:pt x="43" y="108"/>
                    <a:pt x="43" y="108"/>
                    <a:pt x="43" y="108"/>
                  </a:cubicBezTo>
                  <a:cubicBezTo>
                    <a:pt x="43" y="115"/>
                    <a:pt x="42" y="122"/>
                    <a:pt x="42" y="129"/>
                  </a:cubicBezTo>
                  <a:cubicBezTo>
                    <a:pt x="42" y="136"/>
                    <a:pt x="43" y="142"/>
                    <a:pt x="43" y="149"/>
                  </a:cubicBezTo>
                  <a:cubicBezTo>
                    <a:pt x="14" y="149"/>
                    <a:pt x="14" y="149"/>
                    <a:pt x="14" y="149"/>
                  </a:cubicBezTo>
                  <a:cubicBezTo>
                    <a:pt x="13" y="142"/>
                    <a:pt x="12" y="136"/>
                    <a:pt x="12" y="129"/>
                  </a:cubicBezTo>
                  <a:cubicBezTo>
                    <a:pt x="12" y="122"/>
                    <a:pt x="13" y="115"/>
                    <a:pt x="14" y="108"/>
                  </a:cubicBezTo>
                  <a:moveTo>
                    <a:pt x="39" y="203"/>
                  </a:moveTo>
                  <a:cubicBezTo>
                    <a:pt x="58" y="203"/>
                    <a:pt x="58" y="203"/>
                    <a:pt x="58" y="203"/>
                  </a:cubicBezTo>
                  <a:cubicBezTo>
                    <a:pt x="64" y="215"/>
                    <a:pt x="71" y="226"/>
                    <a:pt x="80" y="234"/>
                  </a:cubicBezTo>
                  <a:cubicBezTo>
                    <a:pt x="64" y="227"/>
                    <a:pt x="50" y="217"/>
                    <a:pt x="39" y="203"/>
                  </a:cubicBezTo>
                  <a:moveTo>
                    <a:pt x="72" y="203"/>
                  </a:moveTo>
                  <a:cubicBezTo>
                    <a:pt x="101" y="203"/>
                    <a:pt x="101" y="203"/>
                    <a:pt x="101" y="203"/>
                  </a:cubicBezTo>
                  <a:cubicBezTo>
                    <a:pt x="104" y="219"/>
                    <a:pt x="107" y="232"/>
                    <a:pt x="112" y="242"/>
                  </a:cubicBezTo>
                  <a:cubicBezTo>
                    <a:pt x="96" y="236"/>
                    <a:pt x="82" y="223"/>
                    <a:pt x="72" y="203"/>
                  </a:cubicBezTo>
                  <a:moveTo>
                    <a:pt x="129" y="245"/>
                  </a:moveTo>
                  <a:cubicBezTo>
                    <a:pt x="125" y="245"/>
                    <a:pt x="118" y="231"/>
                    <a:pt x="113" y="203"/>
                  </a:cubicBezTo>
                  <a:cubicBezTo>
                    <a:pt x="144" y="203"/>
                    <a:pt x="144" y="203"/>
                    <a:pt x="144" y="203"/>
                  </a:cubicBezTo>
                  <a:cubicBezTo>
                    <a:pt x="139" y="231"/>
                    <a:pt x="132" y="245"/>
                    <a:pt x="129" y="245"/>
                  </a:cubicBezTo>
                  <a:moveTo>
                    <a:pt x="145" y="242"/>
                  </a:moveTo>
                  <a:cubicBezTo>
                    <a:pt x="150" y="232"/>
                    <a:pt x="154" y="219"/>
                    <a:pt x="156" y="203"/>
                  </a:cubicBezTo>
                  <a:cubicBezTo>
                    <a:pt x="186" y="203"/>
                    <a:pt x="186" y="203"/>
                    <a:pt x="186" y="203"/>
                  </a:cubicBezTo>
                  <a:cubicBezTo>
                    <a:pt x="175" y="223"/>
                    <a:pt x="161" y="236"/>
                    <a:pt x="145" y="242"/>
                  </a:cubicBezTo>
                  <a:moveTo>
                    <a:pt x="178" y="234"/>
                  </a:moveTo>
                  <a:cubicBezTo>
                    <a:pt x="186" y="226"/>
                    <a:pt x="193" y="215"/>
                    <a:pt x="199" y="203"/>
                  </a:cubicBezTo>
                  <a:cubicBezTo>
                    <a:pt x="218" y="203"/>
                    <a:pt x="218" y="203"/>
                    <a:pt x="218" y="203"/>
                  </a:cubicBezTo>
                  <a:cubicBezTo>
                    <a:pt x="207" y="217"/>
                    <a:pt x="193" y="227"/>
                    <a:pt x="178" y="234"/>
                  </a:cubicBezTo>
                  <a:moveTo>
                    <a:pt x="227" y="192"/>
                  </a:moveTo>
                  <a:cubicBezTo>
                    <a:pt x="204" y="192"/>
                    <a:pt x="204" y="192"/>
                    <a:pt x="204" y="192"/>
                  </a:cubicBezTo>
                  <a:cubicBezTo>
                    <a:pt x="207" y="182"/>
                    <a:pt x="210" y="172"/>
                    <a:pt x="212" y="161"/>
                  </a:cubicBezTo>
                  <a:cubicBezTo>
                    <a:pt x="241" y="161"/>
                    <a:pt x="241" y="161"/>
                    <a:pt x="241" y="161"/>
                  </a:cubicBezTo>
                  <a:cubicBezTo>
                    <a:pt x="237" y="172"/>
                    <a:pt x="233" y="182"/>
                    <a:pt x="227" y="192"/>
                  </a:cubicBezTo>
                  <a:moveTo>
                    <a:pt x="214" y="149"/>
                  </a:moveTo>
                  <a:cubicBezTo>
                    <a:pt x="215" y="142"/>
                    <a:pt x="215" y="136"/>
                    <a:pt x="215" y="129"/>
                  </a:cubicBezTo>
                  <a:cubicBezTo>
                    <a:pt x="215" y="122"/>
                    <a:pt x="215" y="115"/>
                    <a:pt x="214" y="108"/>
                  </a:cubicBezTo>
                  <a:cubicBezTo>
                    <a:pt x="243" y="108"/>
                    <a:pt x="243" y="108"/>
                    <a:pt x="243" y="108"/>
                  </a:cubicBezTo>
                  <a:cubicBezTo>
                    <a:pt x="245" y="115"/>
                    <a:pt x="245" y="122"/>
                    <a:pt x="245" y="129"/>
                  </a:cubicBezTo>
                  <a:cubicBezTo>
                    <a:pt x="245" y="136"/>
                    <a:pt x="245" y="142"/>
                    <a:pt x="243" y="149"/>
                  </a:cubicBezTo>
                  <a:lnTo>
                    <a:pt x="214" y="1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ffectLst>
                  <a:outerShdw blurRad="38100" dist="38100" dir="2700000" algn="tl">
                    <a:srgbClr val="000000">
                      <a:alpha val="43137"/>
                    </a:srgbClr>
                  </a:outerShdw>
                </a:effectLst>
              </a:endParaRPr>
            </a:p>
          </p:txBody>
        </p:sp>
        <p:sp>
          <p:nvSpPr>
            <p:cNvPr id="72" name="Freeform 77"/>
            <p:cNvSpPr/>
            <p:nvPr/>
          </p:nvSpPr>
          <p:spPr bwMode="auto">
            <a:xfrm>
              <a:off x="8968244" y="3601812"/>
              <a:ext cx="73025" cy="125413"/>
            </a:xfrm>
            <a:custGeom>
              <a:avLst/>
              <a:gdLst>
                <a:gd name="T0" fmla="*/ 19 w 38"/>
                <a:gd name="T1" fmla="*/ 0 h 65"/>
                <a:gd name="T2" fmla="*/ 19 w 38"/>
                <a:gd name="T3" fmla="*/ 0 h 65"/>
                <a:gd name="T4" fmla="*/ 1 w 38"/>
                <a:gd name="T5" fmla="*/ 33 h 65"/>
                <a:gd name="T6" fmla="*/ 0 w 38"/>
                <a:gd name="T7" fmla="*/ 33 h 65"/>
                <a:gd name="T8" fmla="*/ 19 w 38"/>
                <a:gd name="T9" fmla="*/ 65 h 65"/>
                <a:gd name="T10" fmla="*/ 19 w 38"/>
                <a:gd name="T11" fmla="*/ 65 h 65"/>
                <a:gd name="T12" fmla="*/ 38 w 38"/>
                <a:gd name="T13" fmla="*/ 33 h 65"/>
                <a:gd name="T14" fmla="*/ 38 w 38"/>
                <a:gd name="T15" fmla="*/ 33 h 65"/>
                <a:gd name="T16" fmla="*/ 19 w 38"/>
                <a:gd name="T17"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5">
                  <a:moveTo>
                    <a:pt x="19" y="0"/>
                  </a:moveTo>
                  <a:cubicBezTo>
                    <a:pt x="19" y="0"/>
                    <a:pt x="19" y="0"/>
                    <a:pt x="19" y="0"/>
                  </a:cubicBezTo>
                  <a:cubicBezTo>
                    <a:pt x="19" y="18"/>
                    <a:pt x="13" y="33"/>
                    <a:pt x="1" y="33"/>
                  </a:cubicBezTo>
                  <a:cubicBezTo>
                    <a:pt x="0" y="33"/>
                    <a:pt x="0" y="33"/>
                    <a:pt x="0" y="33"/>
                  </a:cubicBezTo>
                  <a:cubicBezTo>
                    <a:pt x="13" y="33"/>
                    <a:pt x="19" y="47"/>
                    <a:pt x="19" y="65"/>
                  </a:cubicBezTo>
                  <a:cubicBezTo>
                    <a:pt x="19" y="65"/>
                    <a:pt x="19" y="65"/>
                    <a:pt x="19" y="65"/>
                  </a:cubicBezTo>
                  <a:cubicBezTo>
                    <a:pt x="19" y="47"/>
                    <a:pt x="25" y="33"/>
                    <a:pt x="38" y="33"/>
                  </a:cubicBezTo>
                  <a:cubicBezTo>
                    <a:pt x="38" y="33"/>
                    <a:pt x="38" y="33"/>
                    <a:pt x="38" y="33"/>
                  </a:cubicBezTo>
                  <a:cubicBezTo>
                    <a:pt x="25" y="33"/>
                    <a:pt x="19" y="18"/>
                    <a:pt x="1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ffectLst>
                  <a:outerShdw blurRad="38100" dist="38100" dir="2700000" algn="tl">
                    <a:srgbClr val="000000">
                      <a:alpha val="43137"/>
                    </a:srgbClr>
                  </a:outerShdw>
                </a:effectLst>
              </a:endParaRPr>
            </a:p>
          </p:txBody>
        </p:sp>
        <p:sp>
          <p:nvSpPr>
            <p:cNvPr id="73" name="Freeform 78"/>
            <p:cNvSpPr/>
            <p:nvPr/>
          </p:nvSpPr>
          <p:spPr bwMode="auto">
            <a:xfrm>
              <a:off x="8471357" y="4009799"/>
              <a:ext cx="73025" cy="125413"/>
            </a:xfrm>
            <a:custGeom>
              <a:avLst/>
              <a:gdLst>
                <a:gd name="T0" fmla="*/ 19 w 38"/>
                <a:gd name="T1" fmla="*/ 0 h 65"/>
                <a:gd name="T2" fmla="*/ 19 w 38"/>
                <a:gd name="T3" fmla="*/ 0 h 65"/>
                <a:gd name="T4" fmla="*/ 0 w 38"/>
                <a:gd name="T5" fmla="*/ 32 h 65"/>
                <a:gd name="T6" fmla="*/ 0 w 38"/>
                <a:gd name="T7" fmla="*/ 32 h 65"/>
                <a:gd name="T8" fmla="*/ 19 w 38"/>
                <a:gd name="T9" fmla="*/ 65 h 65"/>
                <a:gd name="T10" fmla="*/ 19 w 38"/>
                <a:gd name="T11" fmla="*/ 65 h 65"/>
                <a:gd name="T12" fmla="*/ 37 w 38"/>
                <a:gd name="T13" fmla="*/ 32 h 65"/>
                <a:gd name="T14" fmla="*/ 38 w 38"/>
                <a:gd name="T15" fmla="*/ 32 h 65"/>
                <a:gd name="T16" fmla="*/ 19 w 38"/>
                <a:gd name="T17"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5">
                  <a:moveTo>
                    <a:pt x="19" y="0"/>
                  </a:moveTo>
                  <a:cubicBezTo>
                    <a:pt x="19" y="0"/>
                    <a:pt x="19" y="0"/>
                    <a:pt x="19" y="0"/>
                  </a:cubicBezTo>
                  <a:cubicBezTo>
                    <a:pt x="19" y="18"/>
                    <a:pt x="13" y="32"/>
                    <a:pt x="0" y="32"/>
                  </a:cubicBezTo>
                  <a:cubicBezTo>
                    <a:pt x="0" y="32"/>
                    <a:pt x="0" y="32"/>
                    <a:pt x="0" y="32"/>
                  </a:cubicBezTo>
                  <a:cubicBezTo>
                    <a:pt x="13" y="32"/>
                    <a:pt x="19" y="47"/>
                    <a:pt x="19" y="65"/>
                  </a:cubicBezTo>
                  <a:cubicBezTo>
                    <a:pt x="19" y="65"/>
                    <a:pt x="19" y="65"/>
                    <a:pt x="19" y="65"/>
                  </a:cubicBezTo>
                  <a:cubicBezTo>
                    <a:pt x="19" y="47"/>
                    <a:pt x="25" y="32"/>
                    <a:pt x="37" y="32"/>
                  </a:cubicBezTo>
                  <a:cubicBezTo>
                    <a:pt x="38" y="32"/>
                    <a:pt x="38" y="32"/>
                    <a:pt x="38" y="32"/>
                  </a:cubicBezTo>
                  <a:cubicBezTo>
                    <a:pt x="25" y="32"/>
                    <a:pt x="19" y="18"/>
                    <a:pt x="1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ffectLst>
                  <a:outerShdw blurRad="38100" dist="38100" dir="2700000" algn="tl">
                    <a:srgbClr val="000000">
                      <a:alpha val="43137"/>
                    </a:srgbClr>
                  </a:outerShdw>
                </a:effectLst>
              </a:endParaRPr>
            </a:p>
          </p:txBody>
        </p:sp>
      </p:grpSp>
      <p:sp>
        <p:nvSpPr>
          <p:cNvPr id="3" name="文本框 2"/>
          <p:cNvSpPr txBox="1"/>
          <p:nvPr/>
        </p:nvSpPr>
        <p:spPr>
          <a:xfrm>
            <a:off x="2545715" y="1547495"/>
            <a:ext cx="8083550" cy="3969385"/>
          </a:xfrm>
          <a:prstGeom prst="rect">
            <a:avLst/>
          </a:prstGeom>
          <a:noFill/>
        </p:spPr>
        <p:txBody>
          <a:bodyPr wrap="square" rtlCol="0">
            <a:spAutoFit/>
          </a:bodyPr>
          <a:lstStyle/>
          <a:p>
            <a:r>
              <a:rPr lang="en-US" altLang="zh-CN" sz="2800" dirty="0"/>
              <a:t>         </a:t>
            </a:r>
            <a:r>
              <a:rPr lang="zh-CN" altLang="en-US" sz="2800" dirty="0"/>
              <a:t>随着科学技术的进步，智能循迹避障小车可用于对物品的安全运输，并且智能小车是在无人驾驶车辆的基础上增添一些与其工作性质相关的智能化模块，从而使车辆达到智能自动化的目的。</a:t>
            </a:r>
          </a:p>
          <a:p>
            <a:r>
              <a:rPr lang="zh-CN" altLang="en-US" sz="2800" dirty="0"/>
              <a:t> </a:t>
            </a:r>
            <a:r>
              <a:rPr lang="en-US" altLang="zh-CN" sz="2800" dirty="0"/>
              <a:t>        </a:t>
            </a:r>
            <a:r>
              <a:rPr lang="zh-CN" altLang="en-US" sz="2800" dirty="0"/>
              <a:t>结合智能小车的特点、功能和开发意义，研究智能机器人是很有必要的。此外，对智能小车的研究也有利于推进我国智能车辆行业的发展。因此，对智能机器人系统的研究具有很大的研究价值，应用前景广泛</a:t>
            </a:r>
            <a:r>
              <a:rPr lang="zh-CN" altLang="en-US" dirty="0"/>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12000">
              <a:srgbClr val="EFEFEF"/>
            </a:gs>
            <a:gs pos="100000">
              <a:srgbClr val="F3F3F3"/>
            </a:gs>
          </a:gsLst>
          <a:lin ang="16200000" scaled="1"/>
          <a:tileRect/>
        </a:gradFill>
        <a:effectLst/>
      </p:bgPr>
    </p:bg>
    <p:spTree>
      <p:nvGrpSpPr>
        <p:cNvPr id="1" name=""/>
        <p:cNvGrpSpPr/>
        <p:nvPr/>
      </p:nvGrpSpPr>
      <p:grpSpPr>
        <a:xfrm>
          <a:off x="0" y="0"/>
          <a:ext cx="0" cy="0"/>
          <a:chOff x="0" y="0"/>
          <a:chExt cx="0" cy="0"/>
        </a:xfrm>
      </p:grpSpPr>
      <p:grpSp>
        <p:nvGrpSpPr>
          <p:cNvPr id="51" name="组合 50"/>
          <p:cNvGrpSpPr/>
          <p:nvPr/>
        </p:nvGrpSpPr>
        <p:grpSpPr>
          <a:xfrm>
            <a:off x="0" y="-776897"/>
            <a:ext cx="8000264" cy="7634897"/>
            <a:chOff x="1" y="-776897"/>
            <a:chExt cx="8000264" cy="7634897"/>
          </a:xfrm>
        </p:grpSpPr>
        <p:pic>
          <p:nvPicPr>
            <p:cNvPr id="4" name="图片 3"/>
            <p:cNvPicPr>
              <a:picLocks noChangeAspect="1"/>
            </p:cNvPicPr>
            <p:nvPr/>
          </p:nvPicPr>
          <p:blipFill rotWithShape="1">
            <a:blip r:embed="rId2" cstate="print">
              <a:extLst>
                <a:ext uri="{28A0092B-C50C-407E-A947-70E740481C1C}">
                  <a14:useLocalDpi xmlns:a14="http://schemas.microsoft.com/office/drawing/2010/main" val="0"/>
                </a:ext>
              </a:extLst>
            </a:blip>
            <a:srcRect l="20651"/>
            <a:stretch>
              <a:fillRect/>
            </a:stretch>
          </p:blipFill>
          <p:spPr>
            <a:xfrm>
              <a:off x="1" y="0"/>
              <a:ext cx="8000264" cy="6858000"/>
            </a:xfrm>
            <a:prstGeom prst="rect">
              <a:avLst/>
            </a:prstGeom>
          </p:spPr>
        </p:pic>
        <p:grpSp>
          <p:nvGrpSpPr>
            <p:cNvPr id="17" name="组合 16"/>
            <p:cNvGrpSpPr/>
            <p:nvPr/>
          </p:nvGrpSpPr>
          <p:grpSpPr>
            <a:xfrm>
              <a:off x="1578877" y="-776897"/>
              <a:ext cx="728446" cy="2702384"/>
              <a:chOff x="912127" y="-381000"/>
              <a:chExt cx="728446" cy="2702384"/>
            </a:xfrm>
          </p:grpSpPr>
          <p:grpSp>
            <p:nvGrpSpPr>
              <p:cNvPr id="5" name="组合 4"/>
              <p:cNvGrpSpPr/>
              <p:nvPr/>
            </p:nvGrpSpPr>
            <p:grpSpPr>
              <a:xfrm rot="10800000">
                <a:off x="912127" y="1526716"/>
                <a:ext cx="728446" cy="794668"/>
                <a:chOff x="4038600" y="819150"/>
                <a:chExt cx="838200" cy="914400"/>
              </a:xfrm>
              <a:solidFill>
                <a:schemeClr val="tx1">
                  <a:lumMod val="75000"/>
                  <a:lumOff val="25000"/>
                </a:schemeClr>
              </a:solidFill>
            </p:grpSpPr>
            <p:sp>
              <p:nvSpPr>
                <p:cNvPr id="6"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7"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8"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9"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10"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11"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12"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13"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16" name="直接连接符 15"/>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a:xfrm>
              <a:off x="2740927" y="-228600"/>
              <a:ext cx="728446" cy="2702384"/>
              <a:chOff x="912127" y="-381000"/>
              <a:chExt cx="728446" cy="2702384"/>
            </a:xfrm>
          </p:grpSpPr>
          <p:grpSp>
            <p:nvGrpSpPr>
              <p:cNvPr id="20" name="组合 19"/>
              <p:cNvGrpSpPr/>
              <p:nvPr/>
            </p:nvGrpSpPr>
            <p:grpSpPr>
              <a:xfrm rot="10800000">
                <a:off x="912127" y="1526716"/>
                <a:ext cx="728446" cy="794668"/>
                <a:chOff x="4038600" y="819150"/>
                <a:chExt cx="838200" cy="914400"/>
              </a:xfrm>
              <a:solidFill>
                <a:schemeClr val="tx1">
                  <a:lumMod val="75000"/>
                  <a:lumOff val="25000"/>
                </a:schemeClr>
              </a:solidFill>
            </p:grpSpPr>
            <p:sp>
              <p:nvSpPr>
                <p:cNvPr id="22"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23"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24"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25"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26"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27"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28"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29"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21" name="直接连接符 20"/>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30" name="组合 29"/>
            <p:cNvGrpSpPr/>
            <p:nvPr/>
          </p:nvGrpSpPr>
          <p:grpSpPr>
            <a:xfrm>
              <a:off x="3944706" y="-776897"/>
              <a:ext cx="728446" cy="2702384"/>
              <a:chOff x="912127" y="-381000"/>
              <a:chExt cx="728446" cy="2702384"/>
            </a:xfrm>
          </p:grpSpPr>
          <p:grpSp>
            <p:nvGrpSpPr>
              <p:cNvPr id="31" name="组合 30"/>
              <p:cNvGrpSpPr/>
              <p:nvPr/>
            </p:nvGrpSpPr>
            <p:grpSpPr>
              <a:xfrm rot="10800000">
                <a:off x="912127" y="1526716"/>
                <a:ext cx="728446" cy="794668"/>
                <a:chOff x="4038600" y="819150"/>
                <a:chExt cx="838200" cy="914400"/>
              </a:xfrm>
              <a:solidFill>
                <a:schemeClr val="tx1">
                  <a:lumMod val="75000"/>
                  <a:lumOff val="25000"/>
                </a:schemeClr>
              </a:solidFill>
            </p:grpSpPr>
            <p:sp>
              <p:nvSpPr>
                <p:cNvPr id="33" name="Freeform 11"/>
                <p:cNvSpPr>
                  <a:spLocks noEditPoints="1"/>
                </p:cNvSpPr>
                <p:nvPr/>
              </p:nvSpPr>
              <p:spPr bwMode="auto">
                <a:xfrm>
                  <a:off x="4223855" y="1035938"/>
                  <a:ext cx="455542" cy="697612"/>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grpFill/>
                <a:ln w="9525">
                  <a:noFill/>
                  <a:round/>
                </a:ln>
              </p:spPr>
              <p:txBody>
                <a:bodyPr vert="horz" wrap="square" lIns="91440" tIns="45720" rIns="91440" bIns="45720" numCol="1" anchor="t" anchorCtr="0" compatLnSpc="1"/>
                <a:lstStyle/>
                <a:p>
                  <a:endParaRPr lang="en-US"/>
                </a:p>
              </p:txBody>
            </p:sp>
            <p:sp>
              <p:nvSpPr>
                <p:cNvPr id="34" name="Freeform 12"/>
                <p:cNvSpPr/>
                <p:nvPr/>
              </p:nvSpPr>
              <p:spPr bwMode="auto">
                <a:xfrm>
                  <a:off x="4415184" y="819150"/>
                  <a:ext cx="36443" cy="183436"/>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grpFill/>
                <a:ln w="9525">
                  <a:noFill/>
                  <a:round/>
                </a:ln>
              </p:spPr>
              <p:txBody>
                <a:bodyPr vert="horz" wrap="square" lIns="91440" tIns="45720" rIns="91440" bIns="45720" numCol="1" anchor="t" anchorCtr="0" compatLnSpc="1"/>
                <a:lstStyle/>
                <a:p>
                  <a:endParaRPr lang="en-US"/>
                </a:p>
              </p:txBody>
            </p:sp>
            <p:sp>
              <p:nvSpPr>
                <p:cNvPr id="35" name="Freeform 13"/>
                <p:cNvSpPr/>
                <p:nvPr/>
              </p:nvSpPr>
              <p:spPr bwMode="auto">
                <a:xfrm>
                  <a:off x="4658140" y="935882"/>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grpFill/>
                <a:ln w="9525">
                  <a:noFill/>
                  <a:round/>
                </a:ln>
              </p:spPr>
              <p:txBody>
                <a:bodyPr vert="horz" wrap="square" lIns="91440" tIns="45720" rIns="91440" bIns="45720" numCol="1" anchor="t" anchorCtr="0" compatLnSpc="1"/>
                <a:lstStyle/>
                <a:p>
                  <a:endParaRPr lang="en-US"/>
                </a:p>
              </p:txBody>
            </p:sp>
            <p:sp>
              <p:nvSpPr>
                <p:cNvPr id="36" name="Freeform 14"/>
                <p:cNvSpPr/>
                <p:nvPr/>
              </p:nvSpPr>
              <p:spPr bwMode="auto">
                <a:xfrm>
                  <a:off x="4737100" y="1169345"/>
                  <a:ext cx="139700"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grpFill/>
                <a:ln w="9525">
                  <a:noFill/>
                  <a:round/>
                </a:ln>
              </p:spPr>
              <p:txBody>
                <a:bodyPr vert="horz" wrap="square" lIns="91440" tIns="45720" rIns="91440" bIns="45720" numCol="1" anchor="t" anchorCtr="0" compatLnSpc="1"/>
                <a:lstStyle/>
                <a:p>
                  <a:endParaRPr lang="en-US"/>
                </a:p>
              </p:txBody>
            </p:sp>
            <p:sp>
              <p:nvSpPr>
                <p:cNvPr id="37" name="Freeform 15"/>
                <p:cNvSpPr/>
                <p:nvPr/>
              </p:nvSpPr>
              <p:spPr bwMode="auto">
                <a:xfrm>
                  <a:off x="4715841" y="1358340"/>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grpFill/>
                <a:ln w="9525">
                  <a:noFill/>
                  <a:round/>
                </a:ln>
              </p:spPr>
              <p:txBody>
                <a:bodyPr vert="horz" wrap="square" lIns="91440" tIns="45720" rIns="91440" bIns="45720" numCol="1" anchor="t" anchorCtr="0" compatLnSpc="1"/>
                <a:lstStyle/>
                <a:p>
                  <a:endParaRPr lang="en-US"/>
                </a:p>
              </p:txBody>
            </p:sp>
            <p:sp>
              <p:nvSpPr>
                <p:cNvPr id="38" name="Freeform 16"/>
                <p:cNvSpPr/>
                <p:nvPr/>
              </p:nvSpPr>
              <p:spPr bwMode="auto">
                <a:xfrm>
                  <a:off x="4120599" y="935882"/>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grpFill/>
                <a:ln w="9525">
                  <a:noFill/>
                  <a:round/>
                </a:ln>
              </p:spPr>
              <p:txBody>
                <a:bodyPr vert="horz" wrap="square" lIns="91440" tIns="45720" rIns="91440" bIns="45720" numCol="1" anchor="t" anchorCtr="0" compatLnSpc="1"/>
                <a:lstStyle/>
                <a:p>
                  <a:endParaRPr lang="en-US"/>
                </a:p>
              </p:txBody>
            </p:sp>
            <p:sp>
              <p:nvSpPr>
                <p:cNvPr id="39" name="Freeform 17"/>
                <p:cNvSpPr/>
                <p:nvPr/>
              </p:nvSpPr>
              <p:spPr bwMode="auto">
                <a:xfrm>
                  <a:off x="4038600" y="1174904"/>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grpFill/>
                <a:ln w="9525">
                  <a:noFill/>
                  <a:round/>
                </a:ln>
              </p:spPr>
              <p:txBody>
                <a:bodyPr vert="horz" wrap="square" lIns="91440" tIns="45720" rIns="91440" bIns="45720" numCol="1" anchor="t" anchorCtr="0" compatLnSpc="1"/>
                <a:lstStyle/>
                <a:p>
                  <a:endParaRPr lang="en-US"/>
                </a:p>
              </p:txBody>
            </p:sp>
            <p:sp>
              <p:nvSpPr>
                <p:cNvPr id="40"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grpFill/>
                <a:ln w="9525">
                  <a:noFill/>
                  <a:round/>
                </a:ln>
              </p:spPr>
              <p:txBody>
                <a:bodyPr vert="horz" wrap="square" lIns="91440" tIns="45720" rIns="91440" bIns="45720" numCol="1" anchor="t" anchorCtr="0" compatLnSpc="1"/>
                <a:lstStyle/>
                <a:p>
                  <a:endParaRPr lang="en-US"/>
                </a:p>
              </p:txBody>
            </p:sp>
          </p:grpSp>
          <p:cxnSp>
            <p:nvCxnSpPr>
              <p:cNvPr id="32" name="直接连接符 31"/>
              <p:cNvCxnSpPr/>
              <p:nvPr/>
            </p:nvCxnSpPr>
            <p:spPr>
              <a:xfrm>
                <a:off x="1276350" y="-381000"/>
                <a:ext cx="0" cy="194310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sp>
        <p:nvSpPr>
          <p:cNvPr id="44" name="文本框 43"/>
          <p:cNvSpPr txBox="1"/>
          <p:nvPr/>
        </p:nvSpPr>
        <p:spPr>
          <a:xfrm>
            <a:off x="5837070" y="2248999"/>
            <a:ext cx="6191251" cy="1569660"/>
          </a:xfrm>
          <a:prstGeom prst="rect">
            <a:avLst/>
          </a:prstGeom>
          <a:noFill/>
        </p:spPr>
        <p:txBody>
          <a:bodyPr wrap="square" rtlCol="0">
            <a:spAutoFit/>
          </a:bodyPr>
          <a:lstStyle/>
          <a:p>
            <a:pPr algn="ctr"/>
            <a:r>
              <a:rPr lang="en-US" altLang="zh-CN" sz="9600" b="1" dirty="0">
                <a:solidFill>
                  <a:schemeClr val="tx1">
                    <a:lumMod val="75000"/>
                    <a:lumOff val="25000"/>
                  </a:schemeClr>
                </a:solidFill>
                <a:latin typeface="华文仿宋" panose="02010600040101010101" pitchFamily="2" charset="-122"/>
                <a:ea typeface="华文仿宋" panose="02010600040101010101" pitchFamily="2" charset="-122"/>
              </a:rPr>
              <a:t>Part 02</a:t>
            </a:r>
            <a:endParaRPr lang="zh-CN" altLang="en-US" sz="9600" b="1" dirty="0">
              <a:solidFill>
                <a:schemeClr val="tx1">
                  <a:lumMod val="75000"/>
                  <a:lumOff val="25000"/>
                </a:schemeClr>
              </a:solidFill>
              <a:latin typeface="华文仿宋" panose="02010600040101010101" pitchFamily="2" charset="-122"/>
              <a:ea typeface="华文仿宋" panose="02010600040101010101" pitchFamily="2" charset="-122"/>
            </a:endParaRPr>
          </a:p>
        </p:txBody>
      </p:sp>
      <p:sp>
        <p:nvSpPr>
          <p:cNvPr id="45" name="文本框 44"/>
          <p:cNvSpPr txBox="1"/>
          <p:nvPr/>
        </p:nvSpPr>
        <p:spPr>
          <a:xfrm>
            <a:off x="6452731" y="3609987"/>
            <a:ext cx="4959929" cy="521970"/>
          </a:xfrm>
          <a:prstGeom prst="rect">
            <a:avLst/>
          </a:prstGeom>
          <a:noFill/>
        </p:spPr>
        <p:txBody>
          <a:bodyPr wrap="square" rtlCol="0">
            <a:spAutoFit/>
          </a:bodyPr>
          <a:lstStyle/>
          <a:p>
            <a:pPr algn="ctr"/>
            <a:r>
              <a:rPr lang="zh-CN" altLang="en-US" sz="2800" dirty="0">
                <a:solidFill>
                  <a:schemeClr val="tx1">
                    <a:lumMod val="75000"/>
                    <a:lumOff val="25000"/>
                  </a:schemeClr>
                </a:solidFill>
                <a:latin typeface="微软雅黑" panose="020B0503020204020204" pitchFamily="34" charset="-122"/>
                <a:ea typeface="微软雅黑" panose="020B0503020204020204" pitchFamily="34" charset="-122"/>
                <a:sym typeface="+mn-ea"/>
              </a:rPr>
              <a:t>设计原理及设计方案</a:t>
            </a:r>
            <a:endParaRPr lang="en-US" altLang="zh-CN" sz="2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12000">
              <a:srgbClr val="EFEFEF"/>
            </a:gs>
            <a:gs pos="100000">
              <a:srgbClr val="F3F3F3"/>
            </a:gs>
          </a:gsLst>
          <a:lin ang="16200000" scaled="1"/>
          <a:tileRect/>
        </a:gradFill>
        <a:effectLst/>
      </p:bgPr>
    </p:bg>
    <p:spTree>
      <p:nvGrpSpPr>
        <p:cNvPr id="1" name=""/>
        <p:cNvGrpSpPr/>
        <p:nvPr/>
      </p:nvGrpSpPr>
      <p:grpSpPr>
        <a:xfrm>
          <a:off x="0" y="0"/>
          <a:ext cx="0" cy="0"/>
          <a:chOff x="0" y="0"/>
          <a:chExt cx="0" cy="0"/>
        </a:xfrm>
      </p:grpSpPr>
      <p:sp>
        <p:nvSpPr>
          <p:cNvPr id="54" name="文本框 53"/>
          <p:cNvSpPr txBox="1"/>
          <p:nvPr/>
        </p:nvSpPr>
        <p:spPr>
          <a:xfrm>
            <a:off x="647890" y="316194"/>
            <a:ext cx="4959929" cy="368300"/>
          </a:xfrm>
          <a:prstGeom prst="rect">
            <a:avLst/>
          </a:prstGeom>
          <a:noFill/>
        </p:spPr>
        <p:txBody>
          <a:bodyPr wrap="square" rtlCol="0">
            <a:spAutoFit/>
          </a:bodyPr>
          <a:lstStyle/>
          <a:p>
            <a:pPr algn="ct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设计原理及设计方案</a:t>
            </a:r>
          </a:p>
        </p:txBody>
      </p:sp>
      <p:grpSp>
        <p:nvGrpSpPr>
          <p:cNvPr id="44" name="组合 43"/>
          <p:cNvGrpSpPr/>
          <p:nvPr/>
        </p:nvGrpSpPr>
        <p:grpSpPr>
          <a:xfrm>
            <a:off x="1424206" y="291129"/>
            <a:ext cx="576044" cy="628412"/>
            <a:chOff x="4038591" y="819153"/>
            <a:chExt cx="838194" cy="914404"/>
          </a:xfrm>
        </p:grpSpPr>
        <p:sp>
          <p:nvSpPr>
            <p:cNvPr id="45" name="Freeform 11"/>
            <p:cNvSpPr>
              <a:spLocks noEditPoints="1"/>
            </p:cNvSpPr>
            <p:nvPr/>
          </p:nvSpPr>
          <p:spPr bwMode="auto">
            <a:xfrm>
              <a:off x="4223844" y="1035942"/>
              <a:ext cx="455541" cy="697615"/>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6" name="Freeform 12"/>
            <p:cNvSpPr/>
            <p:nvPr/>
          </p:nvSpPr>
          <p:spPr bwMode="auto">
            <a:xfrm>
              <a:off x="4415172" y="819153"/>
              <a:ext cx="36443" cy="183437"/>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7" name="Freeform 13"/>
            <p:cNvSpPr/>
            <p:nvPr/>
          </p:nvSpPr>
          <p:spPr bwMode="auto">
            <a:xfrm>
              <a:off x="4658127" y="935886"/>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8" name="Freeform 14"/>
            <p:cNvSpPr/>
            <p:nvPr/>
          </p:nvSpPr>
          <p:spPr bwMode="auto">
            <a:xfrm>
              <a:off x="4737086" y="1169349"/>
              <a:ext cx="139699"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9" name="Freeform 15"/>
            <p:cNvSpPr/>
            <p:nvPr/>
          </p:nvSpPr>
          <p:spPr bwMode="auto">
            <a:xfrm>
              <a:off x="4715827" y="1358345"/>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0" name="Freeform 16"/>
            <p:cNvSpPr/>
            <p:nvPr/>
          </p:nvSpPr>
          <p:spPr bwMode="auto">
            <a:xfrm>
              <a:off x="4120584" y="935885"/>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2" name="Freeform 17"/>
            <p:cNvSpPr/>
            <p:nvPr/>
          </p:nvSpPr>
          <p:spPr bwMode="auto">
            <a:xfrm>
              <a:off x="4038591" y="1174907"/>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3"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grpSp>
      <p:sp>
        <p:nvSpPr>
          <p:cNvPr id="16" name="文本框 15"/>
          <p:cNvSpPr txBox="1"/>
          <p:nvPr/>
        </p:nvSpPr>
        <p:spPr>
          <a:xfrm>
            <a:off x="2183130" y="1731645"/>
            <a:ext cx="7745095" cy="4399915"/>
          </a:xfrm>
          <a:prstGeom prst="rect">
            <a:avLst/>
          </a:prstGeom>
          <a:noFill/>
        </p:spPr>
        <p:txBody>
          <a:bodyPr wrap="square" rtlCol="0">
            <a:spAutoFit/>
          </a:bodyPr>
          <a:lstStyle/>
          <a:p>
            <a:pPr algn="just">
              <a:lnSpc>
                <a:spcPct val="125000"/>
              </a:lnSpc>
            </a:pPr>
            <a:r>
              <a:rPr lang="zh-CN" altLang="en-US" sz="28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本项目基于 Arduino UNO 主板设计了一种可自动躲避障碍物并可沿特定轨迹运行的循迹避障智能小车。通过三组反射型光电探测器（循迹模块）、两个红外避障传感器和一组舵机+超声波测距模块分别感知黑色轨迹和障碍物信息，并将检测信息传输至</a:t>
            </a:r>
            <a:r>
              <a:rPr lang="en-US" altLang="zh-CN" sz="28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Arduino</a:t>
            </a:r>
            <a:r>
              <a:rPr lang="zh-CN" altLang="en-US" sz="28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，通过</a:t>
            </a:r>
            <a:r>
              <a:rPr lang="en-US" altLang="zh-CN" sz="28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Arduino</a:t>
            </a:r>
            <a:r>
              <a:rPr lang="zh-CN" altLang="en-US" sz="2800" dirty="0">
                <a:solidFill>
                  <a:schemeClr val="tx1">
                    <a:lumMod val="75000"/>
                    <a:lumOff val="25000"/>
                  </a:schemeClr>
                </a:solidFill>
                <a:latin typeface="宋体" panose="02010600030101010101" pitchFamily="2" charset="-122"/>
                <a:ea typeface="宋体" panose="02010600030101010101" pitchFamily="2" charset="-122"/>
                <a:cs typeface="宋体" panose="02010600030101010101" pitchFamily="2" charset="-122"/>
              </a:rPr>
              <a:t>其外围电路调节小车电机的转速与方向，从而实现智能小车的循迹和避障功能。</a:t>
            </a:r>
          </a:p>
        </p:txBody>
      </p:sp>
      <p:sp>
        <p:nvSpPr>
          <p:cNvPr id="18" name="任意多边形 17"/>
          <p:cNvSpPr/>
          <p:nvPr/>
        </p:nvSpPr>
        <p:spPr>
          <a:xfrm rot="16200000" flipH="1">
            <a:off x="2054027" y="5456757"/>
            <a:ext cx="946344" cy="946345"/>
          </a:xfrm>
          <a:custGeom>
            <a:avLst/>
            <a:gdLst>
              <a:gd name="connsiteX0" fmla="*/ 0 w 1196790"/>
              <a:gd name="connsiteY0" fmla="*/ 0 h 1196791"/>
              <a:gd name="connsiteX1" fmla="*/ 0 w 1196790"/>
              <a:gd name="connsiteY1" fmla="*/ 141225 h 1196791"/>
              <a:gd name="connsiteX2" fmla="*/ 1055566 w 1196790"/>
              <a:gd name="connsiteY2" fmla="*/ 141225 h 1196791"/>
              <a:gd name="connsiteX3" fmla="*/ 1055566 w 1196790"/>
              <a:gd name="connsiteY3" fmla="*/ 1196791 h 1196791"/>
              <a:gd name="connsiteX4" fmla="*/ 1196790 w 1196790"/>
              <a:gd name="connsiteY4" fmla="*/ 1196791 h 1196791"/>
              <a:gd name="connsiteX5" fmla="*/ 1196790 w 1196790"/>
              <a:gd name="connsiteY5" fmla="*/ 0 h 1196791"/>
              <a:gd name="connsiteX6" fmla="*/ 1196790 w 1196790"/>
              <a:gd name="connsiteY6" fmla="*/ 0 h 1196791"/>
              <a:gd name="connsiteX7" fmla="*/ 1055566 w 1196790"/>
              <a:gd name="connsiteY7" fmla="*/ 0 h 1196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96790" h="1196791">
                <a:moveTo>
                  <a:pt x="0" y="0"/>
                </a:moveTo>
                <a:lnTo>
                  <a:pt x="0" y="141225"/>
                </a:lnTo>
                <a:lnTo>
                  <a:pt x="1055566" y="141225"/>
                </a:lnTo>
                <a:lnTo>
                  <a:pt x="1055566" y="1196791"/>
                </a:lnTo>
                <a:lnTo>
                  <a:pt x="1196790" y="1196791"/>
                </a:lnTo>
                <a:lnTo>
                  <a:pt x="1196790" y="0"/>
                </a:lnTo>
                <a:lnTo>
                  <a:pt x="1196790" y="0"/>
                </a:lnTo>
                <a:lnTo>
                  <a:pt x="1055566"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18"/>
          <p:cNvSpPr/>
          <p:nvPr/>
        </p:nvSpPr>
        <p:spPr>
          <a:xfrm rot="5400000" flipH="1">
            <a:off x="9128671" y="1570135"/>
            <a:ext cx="946344" cy="946345"/>
          </a:xfrm>
          <a:custGeom>
            <a:avLst/>
            <a:gdLst>
              <a:gd name="connsiteX0" fmla="*/ 0 w 1196790"/>
              <a:gd name="connsiteY0" fmla="*/ 0 h 1196791"/>
              <a:gd name="connsiteX1" fmla="*/ 0 w 1196790"/>
              <a:gd name="connsiteY1" fmla="*/ 141225 h 1196791"/>
              <a:gd name="connsiteX2" fmla="*/ 1055566 w 1196790"/>
              <a:gd name="connsiteY2" fmla="*/ 141225 h 1196791"/>
              <a:gd name="connsiteX3" fmla="*/ 1055566 w 1196790"/>
              <a:gd name="connsiteY3" fmla="*/ 1196791 h 1196791"/>
              <a:gd name="connsiteX4" fmla="*/ 1196790 w 1196790"/>
              <a:gd name="connsiteY4" fmla="*/ 1196791 h 1196791"/>
              <a:gd name="connsiteX5" fmla="*/ 1196790 w 1196790"/>
              <a:gd name="connsiteY5" fmla="*/ 0 h 1196791"/>
              <a:gd name="connsiteX6" fmla="*/ 1196790 w 1196790"/>
              <a:gd name="connsiteY6" fmla="*/ 0 h 1196791"/>
              <a:gd name="connsiteX7" fmla="*/ 1055566 w 1196790"/>
              <a:gd name="connsiteY7" fmla="*/ 0 h 1196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96790" h="1196791">
                <a:moveTo>
                  <a:pt x="0" y="0"/>
                </a:moveTo>
                <a:lnTo>
                  <a:pt x="0" y="141225"/>
                </a:lnTo>
                <a:lnTo>
                  <a:pt x="1055566" y="141225"/>
                </a:lnTo>
                <a:lnTo>
                  <a:pt x="1055566" y="1196791"/>
                </a:lnTo>
                <a:lnTo>
                  <a:pt x="1196790" y="1196791"/>
                </a:lnTo>
                <a:lnTo>
                  <a:pt x="1196790" y="0"/>
                </a:lnTo>
                <a:lnTo>
                  <a:pt x="1196790" y="0"/>
                </a:lnTo>
                <a:lnTo>
                  <a:pt x="1055566"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12000">
              <a:srgbClr val="EFEFEF"/>
            </a:gs>
            <a:gs pos="100000">
              <a:srgbClr val="F3F3F3"/>
            </a:gs>
          </a:gsLst>
          <a:lin ang="16200000" scaled="1"/>
          <a:tileRect/>
        </a:gradFill>
        <a:effectLst/>
      </p:bgPr>
    </p:bg>
    <p:spTree>
      <p:nvGrpSpPr>
        <p:cNvPr id="1" name=""/>
        <p:cNvGrpSpPr/>
        <p:nvPr/>
      </p:nvGrpSpPr>
      <p:grpSpPr>
        <a:xfrm>
          <a:off x="0" y="0"/>
          <a:ext cx="0" cy="0"/>
          <a:chOff x="0" y="0"/>
          <a:chExt cx="0" cy="0"/>
        </a:xfrm>
      </p:grpSpPr>
      <p:sp>
        <p:nvSpPr>
          <p:cNvPr id="54" name="文本框 53"/>
          <p:cNvSpPr txBox="1"/>
          <p:nvPr/>
        </p:nvSpPr>
        <p:spPr>
          <a:xfrm>
            <a:off x="668210" y="302224"/>
            <a:ext cx="4959929" cy="368300"/>
          </a:xfrm>
          <a:prstGeom prst="rect">
            <a:avLst/>
          </a:prstGeom>
          <a:noFill/>
        </p:spPr>
        <p:txBody>
          <a:bodyPr wrap="square" rtlCol="0">
            <a:spAutoFit/>
          </a:bodyPr>
          <a:lstStyle/>
          <a:p>
            <a:pPr algn="ct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sym typeface="+mn-ea"/>
              </a:rPr>
              <a:t>设计原理及设计方案</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44" name="组合 43"/>
          <p:cNvGrpSpPr/>
          <p:nvPr/>
        </p:nvGrpSpPr>
        <p:grpSpPr>
          <a:xfrm>
            <a:off x="1424206" y="291129"/>
            <a:ext cx="576044" cy="628412"/>
            <a:chOff x="4038591" y="819153"/>
            <a:chExt cx="838194" cy="914404"/>
          </a:xfrm>
        </p:grpSpPr>
        <p:sp>
          <p:nvSpPr>
            <p:cNvPr id="45" name="Freeform 11"/>
            <p:cNvSpPr>
              <a:spLocks noEditPoints="1"/>
            </p:cNvSpPr>
            <p:nvPr/>
          </p:nvSpPr>
          <p:spPr bwMode="auto">
            <a:xfrm>
              <a:off x="4223844" y="1035942"/>
              <a:ext cx="455541" cy="697615"/>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6" name="Freeform 12"/>
            <p:cNvSpPr/>
            <p:nvPr/>
          </p:nvSpPr>
          <p:spPr bwMode="auto">
            <a:xfrm>
              <a:off x="4415172" y="819153"/>
              <a:ext cx="36443" cy="183437"/>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7" name="Freeform 13"/>
            <p:cNvSpPr/>
            <p:nvPr/>
          </p:nvSpPr>
          <p:spPr bwMode="auto">
            <a:xfrm>
              <a:off x="4658127" y="935886"/>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8" name="Freeform 14"/>
            <p:cNvSpPr/>
            <p:nvPr/>
          </p:nvSpPr>
          <p:spPr bwMode="auto">
            <a:xfrm>
              <a:off x="4737086" y="1169349"/>
              <a:ext cx="139699"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9" name="Freeform 15"/>
            <p:cNvSpPr/>
            <p:nvPr/>
          </p:nvSpPr>
          <p:spPr bwMode="auto">
            <a:xfrm>
              <a:off x="4715827" y="1358345"/>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0" name="Freeform 16"/>
            <p:cNvSpPr/>
            <p:nvPr/>
          </p:nvSpPr>
          <p:spPr bwMode="auto">
            <a:xfrm>
              <a:off x="4120584" y="935885"/>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2" name="Freeform 17"/>
            <p:cNvSpPr/>
            <p:nvPr/>
          </p:nvSpPr>
          <p:spPr bwMode="auto">
            <a:xfrm>
              <a:off x="4038591" y="1174907"/>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3"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grpSp>
      <p:sp>
        <p:nvSpPr>
          <p:cNvPr id="3" name="文本框 2"/>
          <p:cNvSpPr txBox="1"/>
          <p:nvPr/>
        </p:nvSpPr>
        <p:spPr>
          <a:xfrm>
            <a:off x="1261110" y="1689100"/>
            <a:ext cx="3611245" cy="521970"/>
          </a:xfrm>
          <a:prstGeom prst="rect">
            <a:avLst/>
          </a:prstGeom>
          <a:noFill/>
        </p:spPr>
        <p:txBody>
          <a:bodyPr wrap="square" rtlCol="0">
            <a:spAutoFit/>
          </a:bodyPr>
          <a:lstStyle/>
          <a:p>
            <a:r>
              <a:rPr lang="zh-CN" altLang="en-US" sz="2800">
                <a:latin typeface="微软雅黑" panose="020B0503020204020204" pitchFamily="34" charset="-122"/>
                <a:ea typeface="微软雅黑" panose="020B0503020204020204" pitchFamily="34" charset="-122"/>
              </a:rPr>
              <a:t>设计框图</a:t>
            </a:r>
          </a:p>
        </p:txBody>
      </p:sp>
      <p:graphicFrame>
        <p:nvGraphicFramePr>
          <p:cNvPr id="2" name="Object 14"/>
          <p:cNvGraphicFramePr>
            <a:graphicFrameLocks noChangeAspect="1"/>
          </p:cNvGraphicFramePr>
          <p:nvPr/>
        </p:nvGraphicFramePr>
        <p:xfrm>
          <a:off x="3475990" y="0"/>
          <a:ext cx="7279640" cy="6858000"/>
        </p:xfrm>
        <a:graphic>
          <a:graphicData uri="http://schemas.openxmlformats.org/presentationml/2006/ole">
            <mc:AlternateContent xmlns:mc="http://schemas.openxmlformats.org/markup-compatibility/2006">
              <mc:Choice xmlns:v="urn:schemas-microsoft-com:vml" Requires="v">
                <p:oleObj r:id="rId2" imgW="2534920" imgH="2760345" progId="Visio.Drawing.11">
                  <p:embed/>
                </p:oleObj>
              </mc:Choice>
              <mc:Fallback>
                <p:oleObj r:id="rId2" imgW="2534920" imgH="2760345" progId="Visio.Drawing.11">
                  <p:embed/>
                  <p:pic>
                    <p:nvPicPr>
                      <p:cNvPr id="0" name="图片 3075"/>
                      <p:cNvPicPr/>
                      <p:nvPr/>
                    </p:nvPicPr>
                    <p:blipFill>
                      <a:blip r:embed="rId3"/>
                      <a:stretch>
                        <a:fillRect/>
                      </a:stretch>
                    </p:blipFill>
                    <p:spPr>
                      <a:xfrm>
                        <a:off x="3475990" y="0"/>
                        <a:ext cx="7279640" cy="6858000"/>
                      </a:xfrm>
                      <a:prstGeom prst="rect">
                        <a:avLst/>
                      </a:prstGeom>
                      <a:noFill/>
                      <a:ln w="38100">
                        <a:noFill/>
                        <a:miter/>
                      </a:ln>
                    </p:spPr>
                  </p:pic>
                </p:oleObj>
              </mc:Fallback>
            </mc:AlternateContent>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12000">
              <a:srgbClr val="EFEFEF"/>
            </a:gs>
            <a:gs pos="100000">
              <a:srgbClr val="F3F3F3"/>
            </a:gs>
          </a:gsLst>
          <a:lin ang="16200000" scaled="1"/>
          <a:tileRect/>
        </a:gradFill>
        <a:effectLst/>
      </p:bgPr>
    </p:bg>
    <p:spTree>
      <p:nvGrpSpPr>
        <p:cNvPr id="1" name=""/>
        <p:cNvGrpSpPr/>
        <p:nvPr/>
      </p:nvGrpSpPr>
      <p:grpSpPr>
        <a:xfrm>
          <a:off x="0" y="0"/>
          <a:ext cx="0" cy="0"/>
          <a:chOff x="0" y="0"/>
          <a:chExt cx="0" cy="0"/>
        </a:xfrm>
      </p:grpSpPr>
      <p:grpSp>
        <p:nvGrpSpPr>
          <p:cNvPr id="44" name="组合 43"/>
          <p:cNvGrpSpPr/>
          <p:nvPr/>
        </p:nvGrpSpPr>
        <p:grpSpPr>
          <a:xfrm>
            <a:off x="1424206" y="291129"/>
            <a:ext cx="576044" cy="628412"/>
            <a:chOff x="4038591" y="819153"/>
            <a:chExt cx="838194" cy="914404"/>
          </a:xfrm>
        </p:grpSpPr>
        <p:sp>
          <p:nvSpPr>
            <p:cNvPr id="45" name="Freeform 11"/>
            <p:cNvSpPr>
              <a:spLocks noEditPoints="1"/>
            </p:cNvSpPr>
            <p:nvPr/>
          </p:nvSpPr>
          <p:spPr bwMode="auto">
            <a:xfrm>
              <a:off x="4223844" y="1035942"/>
              <a:ext cx="455541" cy="697615"/>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6" name="Freeform 12"/>
            <p:cNvSpPr/>
            <p:nvPr/>
          </p:nvSpPr>
          <p:spPr bwMode="auto">
            <a:xfrm>
              <a:off x="4415172" y="819153"/>
              <a:ext cx="36443" cy="183437"/>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7" name="Freeform 13"/>
            <p:cNvSpPr/>
            <p:nvPr/>
          </p:nvSpPr>
          <p:spPr bwMode="auto">
            <a:xfrm>
              <a:off x="4658127" y="935886"/>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8" name="Freeform 14"/>
            <p:cNvSpPr/>
            <p:nvPr/>
          </p:nvSpPr>
          <p:spPr bwMode="auto">
            <a:xfrm>
              <a:off x="4737086" y="1169349"/>
              <a:ext cx="139699"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9" name="Freeform 15"/>
            <p:cNvSpPr/>
            <p:nvPr/>
          </p:nvSpPr>
          <p:spPr bwMode="auto">
            <a:xfrm>
              <a:off x="4715827" y="1358345"/>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0" name="Freeform 16"/>
            <p:cNvSpPr/>
            <p:nvPr/>
          </p:nvSpPr>
          <p:spPr bwMode="auto">
            <a:xfrm>
              <a:off x="4120584" y="935885"/>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2" name="Freeform 17"/>
            <p:cNvSpPr/>
            <p:nvPr/>
          </p:nvSpPr>
          <p:spPr bwMode="auto">
            <a:xfrm>
              <a:off x="4038591" y="1174907"/>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3"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grpSp>
      <p:sp>
        <p:nvSpPr>
          <p:cNvPr id="26" name="文本框 25"/>
          <p:cNvSpPr txBox="1"/>
          <p:nvPr/>
        </p:nvSpPr>
        <p:spPr>
          <a:xfrm>
            <a:off x="665259" y="290794"/>
            <a:ext cx="4959929" cy="368300"/>
          </a:xfrm>
          <a:prstGeom prst="rect">
            <a:avLst/>
          </a:prstGeom>
          <a:noFill/>
        </p:spPr>
        <p:txBody>
          <a:bodyPr wrap="square" rtlCol="0">
            <a:spAutoFit/>
          </a:bodyPr>
          <a:lstStyle/>
          <a:p>
            <a:pPr algn="ct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sym typeface="+mn-ea"/>
              </a:rPr>
              <a:t>设计原理及设计方案</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58" name="Picture 12"/>
          <p:cNvPicPr>
            <a:picLocks noChangeAspect="1"/>
          </p:cNvPicPr>
          <p:nvPr/>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3042857" y="4751438"/>
            <a:ext cx="205657" cy="205657"/>
          </a:xfrm>
          <a:prstGeom prst="rect">
            <a:avLst/>
          </a:prstGeom>
        </p:spPr>
      </p:pic>
      <p:sp>
        <p:nvSpPr>
          <p:cNvPr id="2" name="文本框 1"/>
          <p:cNvSpPr txBox="1"/>
          <p:nvPr/>
        </p:nvSpPr>
        <p:spPr>
          <a:xfrm>
            <a:off x="1849755" y="972185"/>
            <a:ext cx="2260600" cy="368300"/>
          </a:xfrm>
          <a:prstGeom prst="rect">
            <a:avLst/>
          </a:prstGeom>
          <a:noFill/>
        </p:spPr>
        <p:txBody>
          <a:bodyPr wrap="square" rtlCol="0">
            <a:spAutoFit/>
          </a:bodyPr>
          <a:lstStyle/>
          <a:p>
            <a:r>
              <a:rPr lang="zh-CN" altLang="en-US">
                <a:latin typeface="微软雅黑" panose="020B0503020204020204" pitchFamily="34" charset="-122"/>
                <a:ea typeface="微软雅黑" panose="020B0503020204020204" pitchFamily="34" charset="-122"/>
              </a:rPr>
              <a:t>循迹和避障程序展示</a:t>
            </a:r>
          </a:p>
        </p:txBody>
      </p:sp>
      <p:sp>
        <p:nvSpPr>
          <p:cNvPr id="3" name="文本框 2"/>
          <p:cNvSpPr txBox="1"/>
          <p:nvPr/>
        </p:nvSpPr>
        <p:spPr>
          <a:xfrm>
            <a:off x="7030085" y="1340485"/>
            <a:ext cx="4847590" cy="5693866"/>
          </a:xfrm>
          <a:prstGeom prst="rect">
            <a:avLst/>
          </a:prstGeom>
          <a:noFill/>
        </p:spPr>
        <p:txBody>
          <a:bodyPr wrap="square" rtlCol="0">
            <a:spAutoFit/>
          </a:bodyPr>
          <a:lstStyle/>
          <a:p>
            <a:pPr indent="457200" fontAlgn="auto"/>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将两个避障传感器以及三个寻迹模块的信号转化为二进制</a:t>
            </a: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a:t>
            </a:r>
            <a:endParaRPr lang="en-US" altLang="zh-CN" sz="2800" dirty="0">
              <a:latin typeface="微软雅黑" panose="020B0503020204020204" pitchFamily="34" charset="-122"/>
              <a:ea typeface="微软雅黑" panose="020B0503020204020204" pitchFamily="34" charset="-122"/>
              <a:cs typeface="微软雅黑" panose="020B0503020204020204" pitchFamily="34" charset="-122"/>
            </a:endParaRPr>
          </a:p>
          <a:p>
            <a:pPr indent="457200" fontAlgn="auto"/>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避障模块如果检测到有障碍物，则为0</a:t>
            </a: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a:t>
            </a:r>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无障碍物则为1</a:t>
            </a: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，有障碍物则停止，无障碍物则继续循迹前行。</a:t>
            </a:r>
            <a:endParaRPr lang="en-US" altLang="zh-CN" sz="2800" dirty="0">
              <a:latin typeface="微软雅黑" panose="020B0503020204020204" pitchFamily="34" charset="-122"/>
              <a:ea typeface="微软雅黑" panose="020B0503020204020204" pitchFamily="34" charset="-122"/>
              <a:cs typeface="微软雅黑" panose="020B0503020204020204" pitchFamily="34" charset="-122"/>
            </a:endParaRPr>
          </a:p>
          <a:p>
            <a:pPr indent="457200" fontAlgn="auto"/>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寻</a:t>
            </a: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迹</a:t>
            </a:r>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模块检测到黑线为1，检测到白色为0，如果左边传感器为1</a:t>
            </a: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a:t>
            </a:r>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则</a:t>
            </a: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向左边</a:t>
            </a:r>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调整，如果右边传感器为1</a:t>
            </a: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，则向右边进行调整。</a:t>
            </a:r>
            <a:endParaRPr lang="en-US" altLang="zh-CN" sz="2800" dirty="0">
              <a:latin typeface="微软雅黑" panose="020B0503020204020204" pitchFamily="34" charset="-122"/>
              <a:ea typeface="微软雅黑" panose="020B0503020204020204" pitchFamily="34" charset="-122"/>
              <a:cs typeface="微软雅黑" panose="020B0503020204020204" pitchFamily="34" charset="-122"/>
            </a:endParaRPr>
          </a:p>
          <a:p>
            <a:pPr indent="457200" fontAlgn="auto"/>
            <a:endParaRPr lang="en-US" altLang="zh-CN"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文本框 3"/>
          <p:cNvSpPr txBox="1"/>
          <p:nvPr/>
        </p:nvSpPr>
        <p:spPr>
          <a:xfrm>
            <a:off x="8352790" y="972185"/>
            <a:ext cx="2820035" cy="368300"/>
          </a:xfrm>
          <a:prstGeom prst="rect">
            <a:avLst/>
          </a:prstGeom>
          <a:noFill/>
        </p:spPr>
        <p:txBody>
          <a:bodyPr wrap="square" rtlCol="0">
            <a:spAutoFit/>
          </a:bodyPr>
          <a:lstStyle/>
          <a:p>
            <a:pPr algn="ctr"/>
            <a:r>
              <a:rPr lang="zh-CN" altLang="en-US">
                <a:latin typeface="微软雅黑" panose="020B0503020204020204" pitchFamily="34" charset="-122"/>
                <a:ea typeface="微软雅黑" panose="020B0503020204020204" pitchFamily="34" charset="-122"/>
              </a:rPr>
              <a:t>程序解释</a:t>
            </a:r>
          </a:p>
        </p:txBody>
      </p:sp>
      <p:pic>
        <p:nvPicPr>
          <p:cNvPr id="5" name="图片 4"/>
          <p:cNvPicPr/>
          <p:nvPr/>
        </p:nvPicPr>
        <p:blipFill>
          <a:blip r:embed="rId4"/>
          <a:srcRect l="181" t="16396" r="46577" b="24021"/>
          <a:stretch>
            <a:fillRect/>
          </a:stretch>
        </p:blipFill>
        <p:spPr>
          <a:xfrm>
            <a:off x="323215" y="1393190"/>
            <a:ext cx="5960110" cy="5289550"/>
          </a:xfrm>
          <a:prstGeom prst="rect">
            <a:avLst/>
          </a:prstGeom>
          <a:noFill/>
          <a:ln w="9525">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grpSp>
        <p:nvGrpSpPr>
          <p:cNvPr id="44" name="组合 43"/>
          <p:cNvGrpSpPr/>
          <p:nvPr/>
        </p:nvGrpSpPr>
        <p:grpSpPr>
          <a:xfrm>
            <a:off x="1424206" y="291129"/>
            <a:ext cx="576044" cy="628412"/>
            <a:chOff x="4038591" y="819153"/>
            <a:chExt cx="838194" cy="914404"/>
          </a:xfrm>
        </p:grpSpPr>
        <p:sp>
          <p:nvSpPr>
            <p:cNvPr id="45" name="Freeform 11"/>
            <p:cNvSpPr>
              <a:spLocks noEditPoints="1"/>
            </p:cNvSpPr>
            <p:nvPr/>
          </p:nvSpPr>
          <p:spPr bwMode="auto">
            <a:xfrm>
              <a:off x="4223844" y="1035942"/>
              <a:ext cx="455541" cy="697615"/>
            </a:xfrm>
            <a:custGeom>
              <a:avLst/>
              <a:gdLst/>
              <a:ahLst/>
              <a:cxnLst>
                <a:cxn ang="0">
                  <a:pos x="0" y="34"/>
                </a:cxn>
                <a:cxn ang="0">
                  <a:pos x="12" y="68"/>
                </a:cxn>
                <a:cxn ang="0">
                  <a:pos x="16" y="81"/>
                </a:cxn>
                <a:cxn ang="0">
                  <a:pos x="16" y="88"/>
                </a:cxn>
                <a:cxn ang="0">
                  <a:pos x="17" y="94"/>
                </a:cxn>
                <a:cxn ang="0">
                  <a:pos x="30" y="104"/>
                </a:cxn>
                <a:cxn ang="0">
                  <a:pos x="44" y="96"/>
                </a:cxn>
                <a:cxn ang="0">
                  <a:pos x="45" y="91"/>
                </a:cxn>
                <a:cxn ang="0">
                  <a:pos x="45" y="87"/>
                </a:cxn>
                <a:cxn ang="0">
                  <a:pos x="45" y="82"/>
                </a:cxn>
                <a:cxn ang="0">
                  <a:pos x="45" y="80"/>
                </a:cxn>
                <a:cxn ang="0">
                  <a:pos x="50" y="64"/>
                </a:cxn>
                <a:cxn ang="0">
                  <a:pos x="31" y="0"/>
                </a:cxn>
                <a:cxn ang="0">
                  <a:pos x="35" y="49"/>
                </a:cxn>
                <a:cxn ang="0">
                  <a:pos x="30" y="71"/>
                </a:cxn>
                <a:cxn ang="0">
                  <a:pos x="33" y="28"/>
                </a:cxn>
                <a:cxn ang="0">
                  <a:pos x="35" y="31"/>
                </a:cxn>
                <a:cxn ang="0">
                  <a:pos x="44" y="30"/>
                </a:cxn>
                <a:cxn ang="0">
                  <a:pos x="44" y="30"/>
                </a:cxn>
                <a:cxn ang="0">
                  <a:pos x="37" y="75"/>
                </a:cxn>
                <a:cxn ang="0">
                  <a:pos x="34" y="94"/>
                </a:cxn>
                <a:cxn ang="0">
                  <a:pos x="42" y="77"/>
                </a:cxn>
                <a:cxn ang="0">
                  <a:pos x="19" y="79"/>
                </a:cxn>
                <a:cxn ang="0">
                  <a:pos x="38" y="77"/>
                </a:cxn>
                <a:cxn ang="0">
                  <a:pos x="19" y="91"/>
                </a:cxn>
                <a:cxn ang="0">
                  <a:pos x="25" y="92"/>
                </a:cxn>
                <a:cxn ang="0">
                  <a:pos x="19" y="88"/>
                </a:cxn>
                <a:cxn ang="0">
                  <a:pos x="42" y="85"/>
                </a:cxn>
                <a:cxn ang="0">
                  <a:pos x="20" y="84"/>
                </a:cxn>
                <a:cxn ang="0">
                  <a:pos x="22" y="82"/>
                </a:cxn>
                <a:cxn ang="0">
                  <a:pos x="20" y="84"/>
                </a:cxn>
                <a:cxn ang="0">
                  <a:pos x="30" y="74"/>
                </a:cxn>
                <a:cxn ang="0">
                  <a:pos x="31" y="101"/>
                </a:cxn>
                <a:cxn ang="0">
                  <a:pos x="22" y="96"/>
                </a:cxn>
                <a:cxn ang="0">
                  <a:pos x="53" y="51"/>
                </a:cxn>
                <a:cxn ang="0">
                  <a:pos x="44" y="72"/>
                </a:cxn>
                <a:cxn ang="0">
                  <a:pos x="38" y="49"/>
                </a:cxn>
                <a:cxn ang="0">
                  <a:pos x="47" y="27"/>
                </a:cxn>
                <a:cxn ang="0">
                  <a:pos x="36" y="46"/>
                </a:cxn>
                <a:cxn ang="0">
                  <a:pos x="38" y="29"/>
                </a:cxn>
                <a:cxn ang="0">
                  <a:pos x="31" y="26"/>
                </a:cxn>
                <a:cxn ang="0">
                  <a:pos x="31" y="45"/>
                </a:cxn>
                <a:cxn ang="0">
                  <a:pos x="21" y="26"/>
                </a:cxn>
                <a:cxn ang="0">
                  <a:pos x="12" y="32"/>
                </a:cxn>
                <a:cxn ang="0">
                  <a:pos x="27" y="72"/>
                </a:cxn>
                <a:cxn ang="0">
                  <a:pos x="18" y="73"/>
                </a:cxn>
                <a:cxn ang="0">
                  <a:pos x="6" y="48"/>
                </a:cxn>
                <a:cxn ang="0">
                  <a:pos x="31" y="3"/>
                </a:cxn>
                <a:cxn ang="0">
                  <a:pos x="25" y="46"/>
                </a:cxn>
                <a:cxn ang="0">
                  <a:pos x="16" y="29"/>
                </a:cxn>
                <a:cxn ang="0">
                  <a:pos x="25" y="46"/>
                </a:cxn>
              </a:cxnLst>
              <a:rect l="0" t="0" r="r" b="b"/>
              <a:pathLst>
                <a:path w="62" h="104">
                  <a:moveTo>
                    <a:pt x="31" y="0"/>
                  </a:moveTo>
                  <a:cubicBezTo>
                    <a:pt x="31" y="0"/>
                    <a:pt x="30" y="0"/>
                    <a:pt x="30" y="0"/>
                  </a:cubicBezTo>
                  <a:cubicBezTo>
                    <a:pt x="21" y="0"/>
                    <a:pt x="13" y="5"/>
                    <a:pt x="8" y="11"/>
                  </a:cubicBezTo>
                  <a:cubicBezTo>
                    <a:pt x="3" y="17"/>
                    <a:pt x="0" y="25"/>
                    <a:pt x="0" y="34"/>
                  </a:cubicBezTo>
                  <a:cubicBezTo>
                    <a:pt x="0" y="39"/>
                    <a:pt x="1" y="44"/>
                    <a:pt x="4" y="49"/>
                  </a:cubicBezTo>
                  <a:cubicBezTo>
                    <a:pt x="5" y="52"/>
                    <a:pt x="7" y="55"/>
                    <a:pt x="8" y="57"/>
                  </a:cubicBezTo>
                  <a:cubicBezTo>
                    <a:pt x="10" y="60"/>
                    <a:pt x="11" y="62"/>
                    <a:pt x="12" y="65"/>
                  </a:cubicBezTo>
                  <a:cubicBezTo>
                    <a:pt x="12" y="65"/>
                    <a:pt x="12" y="67"/>
                    <a:pt x="12" y="68"/>
                  </a:cubicBezTo>
                  <a:cubicBezTo>
                    <a:pt x="12" y="71"/>
                    <a:pt x="14" y="73"/>
                    <a:pt x="15" y="75"/>
                  </a:cubicBezTo>
                  <a:cubicBezTo>
                    <a:pt x="16" y="76"/>
                    <a:pt x="16" y="77"/>
                    <a:pt x="16" y="78"/>
                  </a:cubicBezTo>
                  <a:cubicBezTo>
                    <a:pt x="16" y="79"/>
                    <a:pt x="16" y="79"/>
                    <a:pt x="16" y="79"/>
                  </a:cubicBezTo>
                  <a:cubicBezTo>
                    <a:pt x="16" y="80"/>
                    <a:pt x="16" y="81"/>
                    <a:pt x="16" y="81"/>
                  </a:cubicBezTo>
                  <a:cubicBezTo>
                    <a:pt x="16" y="82"/>
                    <a:pt x="16" y="83"/>
                    <a:pt x="16" y="83"/>
                  </a:cubicBezTo>
                  <a:cubicBezTo>
                    <a:pt x="16" y="84"/>
                    <a:pt x="16" y="84"/>
                    <a:pt x="16" y="85"/>
                  </a:cubicBezTo>
                  <a:cubicBezTo>
                    <a:pt x="16" y="85"/>
                    <a:pt x="17" y="85"/>
                    <a:pt x="17" y="86"/>
                  </a:cubicBezTo>
                  <a:cubicBezTo>
                    <a:pt x="16" y="86"/>
                    <a:pt x="16" y="87"/>
                    <a:pt x="16" y="88"/>
                  </a:cubicBezTo>
                  <a:cubicBezTo>
                    <a:pt x="16" y="89"/>
                    <a:pt x="16" y="89"/>
                    <a:pt x="16" y="89"/>
                  </a:cubicBezTo>
                  <a:cubicBezTo>
                    <a:pt x="16" y="89"/>
                    <a:pt x="16" y="89"/>
                    <a:pt x="17" y="90"/>
                  </a:cubicBezTo>
                  <a:cubicBezTo>
                    <a:pt x="16" y="90"/>
                    <a:pt x="16" y="91"/>
                    <a:pt x="16" y="92"/>
                  </a:cubicBezTo>
                  <a:cubicBezTo>
                    <a:pt x="16" y="92"/>
                    <a:pt x="16" y="93"/>
                    <a:pt x="17" y="94"/>
                  </a:cubicBezTo>
                  <a:cubicBezTo>
                    <a:pt x="17" y="94"/>
                    <a:pt x="17" y="94"/>
                    <a:pt x="17" y="94"/>
                  </a:cubicBezTo>
                  <a:cubicBezTo>
                    <a:pt x="17" y="94"/>
                    <a:pt x="17" y="94"/>
                    <a:pt x="17" y="94"/>
                  </a:cubicBezTo>
                  <a:cubicBezTo>
                    <a:pt x="18" y="98"/>
                    <a:pt x="20" y="100"/>
                    <a:pt x="22" y="101"/>
                  </a:cubicBezTo>
                  <a:cubicBezTo>
                    <a:pt x="25" y="103"/>
                    <a:pt x="27" y="104"/>
                    <a:pt x="30" y="104"/>
                  </a:cubicBezTo>
                  <a:cubicBezTo>
                    <a:pt x="31" y="104"/>
                    <a:pt x="31" y="104"/>
                    <a:pt x="31" y="104"/>
                  </a:cubicBezTo>
                  <a:cubicBezTo>
                    <a:pt x="34" y="104"/>
                    <a:pt x="37" y="104"/>
                    <a:pt x="39" y="102"/>
                  </a:cubicBezTo>
                  <a:cubicBezTo>
                    <a:pt x="40" y="101"/>
                    <a:pt x="42" y="100"/>
                    <a:pt x="43" y="98"/>
                  </a:cubicBezTo>
                  <a:cubicBezTo>
                    <a:pt x="43" y="98"/>
                    <a:pt x="44" y="97"/>
                    <a:pt x="44" y="96"/>
                  </a:cubicBezTo>
                  <a:cubicBezTo>
                    <a:pt x="45" y="95"/>
                    <a:pt x="45" y="95"/>
                    <a:pt x="45" y="94"/>
                  </a:cubicBezTo>
                  <a:cubicBezTo>
                    <a:pt x="45" y="94"/>
                    <a:pt x="45" y="94"/>
                    <a:pt x="45" y="94"/>
                  </a:cubicBezTo>
                  <a:cubicBezTo>
                    <a:pt x="45" y="93"/>
                    <a:pt x="45" y="93"/>
                    <a:pt x="45" y="92"/>
                  </a:cubicBezTo>
                  <a:cubicBezTo>
                    <a:pt x="45" y="92"/>
                    <a:pt x="45" y="92"/>
                    <a:pt x="45" y="91"/>
                  </a:cubicBezTo>
                  <a:cubicBezTo>
                    <a:pt x="46" y="91"/>
                    <a:pt x="46" y="90"/>
                    <a:pt x="46" y="90"/>
                  </a:cubicBezTo>
                  <a:cubicBezTo>
                    <a:pt x="46" y="89"/>
                    <a:pt x="46" y="89"/>
                    <a:pt x="45" y="89"/>
                  </a:cubicBezTo>
                  <a:cubicBezTo>
                    <a:pt x="45" y="89"/>
                    <a:pt x="46" y="88"/>
                    <a:pt x="46" y="88"/>
                  </a:cubicBezTo>
                  <a:cubicBezTo>
                    <a:pt x="45" y="87"/>
                    <a:pt x="45" y="87"/>
                    <a:pt x="45" y="87"/>
                  </a:cubicBezTo>
                  <a:cubicBezTo>
                    <a:pt x="45" y="87"/>
                    <a:pt x="44" y="86"/>
                    <a:pt x="44" y="86"/>
                  </a:cubicBezTo>
                  <a:cubicBezTo>
                    <a:pt x="45" y="86"/>
                    <a:pt x="45" y="86"/>
                    <a:pt x="46" y="85"/>
                  </a:cubicBezTo>
                  <a:cubicBezTo>
                    <a:pt x="46" y="84"/>
                    <a:pt x="46" y="84"/>
                    <a:pt x="46" y="84"/>
                  </a:cubicBezTo>
                  <a:cubicBezTo>
                    <a:pt x="46" y="83"/>
                    <a:pt x="45" y="83"/>
                    <a:pt x="45" y="82"/>
                  </a:cubicBezTo>
                  <a:cubicBezTo>
                    <a:pt x="45" y="82"/>
                    <a:pt x="45" y="82"/>
                    <a:pt x="45" y="81"/>
                  </a:cubicBezTo>
                  <a:cubicBezTo>
                    <a:pt x="45" y="81"/>
                    <a:pt x="45" y="81"/>
                    <a:pt x="45" y="81"/>
                  </a:cubicBezTo>
                  <a:cubicBezTo>
                    <a:pt x="45" y="80"/>
                    <a:pt x="45" y="80"/>
                    <a:pt x="45" y="80"/>
                  </a:cubicBezTo>
                  <a:cubicBezTo>
                    <a:pt x="45" y="80"/>
                    <a:pt x="45" y="80"/>
                    <a:pt x="45" y="80"/>
                  </a:cubicBezTo>
                  <a:cubicBezTo>
                    <a:pt x="45" y="79"/>
                    <a:pt x="45" y="78"/>
                    <a:pt x="45" y="77"/>
                  </a:cubicBezTo>
                  <a:cubicBezTo>
                    <a:pt x="45" y="77"/>
                    <a:pt x="45" y="77"/>
                    <a:pt x="45" y="77"/>
                  </a:cubicBezTo>
                  <a:cubicBezTo>
                    <a:pt x="47" y="75"/>
                    <a:pt x="48" y="72"/>
                    <a:pt x="49" y="70"/>
                  </a:cubicBezTo>
                  <a:cubicBezTo>
                    <a:pt x="49" y="68"/>
                    <a:pt x="50" y="66"/>
                    <a:pt x="50" y="64"/>
                  </a:cubicBezTo>
                  <a:cubicBezTo>
                    <a:pt x="52" y="60"/>
                    <a:pt x="52" y="57"/>
                    <a:pt x="56" y="52"/>
                  </a:cubicBezTo>
                  <a:cubicBezTo>
                    <a:pt x="59" y="48"/>
                    <a:pt x="62" y="40"/>
                    <a:pt x="62" y="31"/>
                  </a:cubicBezTo>
                  <a:cubicBezTo>
                    <a:pt x="62" y="24"/>
                    <a:pt x="60" y="16"/>
                    <a:pt x="55" y="11"/>
                  </a:cubicBezTo>
                  <a:cubicBezTo>
                    <a:pt x="50" y="5"/>
                    <a:pt x="43" y="1"/>
                    <a:pt x="31" y="0"/>
                  </a:cubicBezTo>
                  <a:close/>
                  <a:moveTo>
                    <a:pt x="29" y="50"/>
                  </a:moveTo>
                  <a:cubicBezTo>
                    <a:pt x="30" y="50"/>
                    <a:pt x="31" y="49"/>
                    <a:pt x="32" y="49"/>
                  </a:cubicBezTo>
                  <a:cubicBezTo>
                    <a:pt x="32" y="48"/>
                    <a:pt x="32" y="48"/>
                    <a:pt x="32" y="48"/>
                  </a:cubicBezTo>
                  <a:cubicBezTo>
                    <a:pt x="33" y="49"/>
                    <a:pt x="34" y="49"/>
                    <a:pt x="35" y="49"/>
                  </a:cubicBezTo>
                  <a:cubicBezTo>
                    <a:pt x="34" y="55"/>
                    <a:pt x="34" y="61"/>
                    <a:pt x="34" y="67"/>
                  </a:cubicBezTo>
                  <a:cubicBezTo>
                    <a:pt x="34" y="69"/>
                    <a:pt x="34" y="70"/>
                    <a:pt x="34" y="71"/>
                  </a:cubicBezTo>
                  <a:cubicBezTo>
                    <a:pt x="33" y="71"/>
                    <a:pt x="33" y="71"/>
                    <a:pt x="32" y="71"/>
                  </a:cubicBezTo>
                  <a:cubicBezTo>
                    <a:pt x="32" y="71"/>
                    <a:pt x="31" y="71"/>
                    <a:pt x="30" y="71"/>
                  </a:cubicBezTo>
                  <a:cubicBezTo>
                    <a:pt x="30" y="64"/>
                    <a:pt x="30" y="57"/>
                    <a:pt x="29" y="50"/>
                  </a:cubicBezTo>
                  <a:close/>
                  <a:moveTo>
                    <a:pt x="32" y="36"/>
                  </a:moveTo>
                  <a:cubicBezTo>
                    <a:pt x="32" y="33"/>
                    <a:pt x="33" y="31"/>
                    <a:pt x="33" y="29"/>
                  </a:cubicBezTo>
                  <a:cubicBezTo>
                    <a:pt x="33" y="28"/>
                    <a:pt x="33" y="28"/>
                    <a:pt x="33" y="28"/>
                  </a:cubicBezTo>
                  <a:cubicBezTo>
                    <a:pt x="34" y="27"/>
                    <a:pt x="34" y="27"/>
                    <a:pt x="34" y="27"/>
                  </a:cubicBezTo>
                  <a:cubicBezTo>
                    <a:pt x="34" y="27"/>
                    <a:pt x="35" y="27"/>
                    <a:pt x="35" y="28"/>
                  </a:cubicBezTo>
                  <a:cubicBezTo>
                    <a:pt x="35" y="28"/>
                    <a:pt x="35" y="29"/>
                    <a:pt x="35" y="29"/>
                  </a:cubicBezTo>
                  <a:cubicBezTo>
                    <a:pt x="35" y="30"/>
                    <a:pt x="35" y="30"/>
                    <a:pt x="35" y="31"/>
                  </a:cubicBezTo>
                  <a:cubicBezTo>
                    <a:pt x="35" y="34"/>
                    <a:pt x="34" y="37"/>
                    <a:pt x="33" y="40"/>
                  </a:cubicBezTo>
                  <a:cubicBezTo>
                    <a:pt x="32" y="39"/>
                    <a:pt x="32" y="37"/>
                    <a:pt x="32" y="36"/>
                  </a:cubicBezTo>
                  <a:close/>
                  <a:moveTo>
                    <a:pt x="44" y="29"/>
                  </a:moveTo>
                  <a:cubicBezTo>
                    <a:pt x="44" y="30"/>
                    <a:pt x="44" y="30"/>
                    <a:pt x="44" y="30"/>
                  </a:cubicBezTo>
                  <a:cubicBezTo>
                    <a:pt x="44" y="34"/>
                    <a:pt x="43" y="39"/>
                    <a:pt x="41" y="42"/>
                  </a:cubicBezTo>
                  <a:cubicBezTo>
                    <a:pt x="41" y="43"/>
                    <a:pt x="40" y="44"/>
                    <a:pt x="39" y="45"/>
                  </a:cubicBezTo>
                  <a:cubicBezTo>
                    <a:pt x="40" y="40"/>
                    <a:pt x="41" y="36"/>
                    <a:pt x="43" y="31"/>
                  </a:cubicBezTo>
                  <a:cubicBezTo>
                    <a:pt x="43" y="30"/>
                    <a:pt x="44" y="30"/>
                    <a:pt x="44" y="30"/>
                  </a:cubicBezTo>
                  <a:cubicBezTo>
                    <a:pt x="44" y="30"/>
                    <a:pt x="44" y="29"/>
                    <a:pt x="44" y="29"/>
                  </a:cubicBezTo>
                  <a:close/>
                  <a:moveTo>
                    <a:pt x="37" y="75"/>
                  </a:moveTo>
                  <a:cubicBezTo>
                    <a:pt x="37" y="75"/>
                    <a:pt x="37" y="75"/>
                    <a:pt x="37" y="75"/>
                  </a:cubicBezTo>
                  <a:cubicBezTo>
                    <a:pt x="37" y="75"/>
                    <a:pt x="37" y="75"/>
                    <a:pt x="37" y="75"/>
                  </a:cubicBezTo>
                  <a:close/>
                  <a:moveTo>
                    <a:pt x="42" y="92"/>
                  </a:moveTo>
                  <a:cubicBezTo>
                    <a:pt x="42" y="92"/>
                    <a:pt x="42" y="93"/>
                    <a:pt x="42" y="93"/>
                  </a:cubicBezTo>
                  <a:cubicBezTo>
                    <a:pt x="42" y="93"/>
                    <a:pt x="41" y="93"/>
                    <a:pt x="41" y="93"/>
                  </a:cubicBezTo>
                  <a:cubicBezTo>
                    <a:pt x="39" y="94"/>
                    <a:pt x="37" y="94"/>
                    <a:pt x="34" y="94"/>
                  </a:cubicBezTo>
                  <a:cubicBezTo>
                    <a:pt x="37" y="94"/>
                    <a:pt x="40" y="93"/>
                    <a:pt x="42" y="92"/>
                  </a:cubicBezTo>
                  <a:cubicBezTo>
                    <a:pt x="42" y="92"/>
                    <a:pt x="42" y="92"/>
                    <a:pt x="42" y="92"/>
                  </a:cubicBezTo>
                  <a:close/>
                  <a:moveTo>
                    <a:pt x="38" y="77"/>
                  </a:moveTo>
                  <a:cubicBezTo>
                    <a:pt x="39" y="77"/>
                    <a:pt x="41" y="77"/>
                    <a:pt x="42" y="77"/>
                  </a:cubicBezTo>
                  <a:cubicBezTo>
                    <a:pt x="42" y="77"/>
                    <a:pt x="42" y="78"/>
                    <a:pt x="42" y="78"/>
                  </a:cubicBezTo>
                  <a:cubicBezTo>
                    <a:pt x="36" y="78"/>
                    <a:pt x="30" y="79"/>
                    <a:pt x="24" y="79"/>
                  </a:cubicBezTo>
                  <a:cubicBezTo>
                    <a:pt x="23" y="79"/>
                    <a:pt x="23" y="79"/>
                    <a:pt x="22" y="79"/>
                  </a:cubicBezTo>
                  <a:cubicBezTo>
                    <a:pt x="21" y="79"/>
                    <a:pt x="20" y="79"/>
                    <a:pt x="19" y="79"/>
                  </a:cubicBezTo>
                  <a:cubicBezTo>
                    <a:pt x="19" y="78"/>
                    <a:pt x="19" y="78"/>
                    <a:pt x="19" y="78"/>
                  </a:cubicBezTo>
                  <a:cubicBezTo>
                    <a:pt x="19" y="78"/>
                    <a:pt x="19" y="77"/>
                    <a:pt x="19" y="77"/>
                  </a:cubicBezTo>
                  <a:cubicBezTo>
                    <a:pt x="23" y="77"/>
                    <a:pt x="27" y="78"/>
                    <a:pt x="31" y="78"/>
                  </a:cubicBezTo>
                  <a:cubicBezTo>
                    <a:pt x="34" y="78"/>
                    <a:pt x="36" y="78"/>
                    <a:pt x="38" y="77"/>
                  </a:cubicBezTo>
                  <a:close/>
                  <a:moveTo>
                    <a:pt x="25" y="92"/>
                  </a:moveTo>
                  <a:cubicBezTo>
                    <a:pt x="23" y="92"/>
                    <a:pt x="21" y="92"/>
                    <a:pt x="19" y="92"/>
                  </a:cubicBezTo>
                  <a:cubicBezTo>
                    <a:pt x="19" y="92"/>
                    <a:pt x="19" y="92"/>
                    <a:pt x="19" y="92"/>
                  </a:cubicBezTo>
                  <a:cubicBezTo>
                    <a:pt x="19" y="91"/>
                    <a:pt x="19" y="91"/>
                    <a:pt x="19" y="91"/>
                  </a:cubicBezTo>
                  <a:cubicBezTo>
                    <a:pt x="21" y="91"/>
                    <a:pt x="23" y="91"/>
                    <a:pt x="25" y="91"/>
                  </a:cubicBezTo>
                  <a:cubicBezTo>
                    <a:pt x="28" y="91"/>
                    <a:pt x="31" y="91"/>
                    <a:pt x="34" y="91"/>
                  </a:cubicBezTo>
                  <a:cubicBezTo>
                    <a:pt x="36" y="90"/>
                    <a:pt x="38" y="90"/>
                    <a:pt x="40" y="90"/>
                  </a:cubicBezTo>
                  <a:cubicBezTo>
                    <a:pt x="35" y="91"/>
                    <a:pt x="30" y="92"/>
                    <a:pt x="25" y="92"/>
                  </a:cubicBezTo>
                  <a:close/>
                  <a:moveTo>
                    <a:pt x="33" y="88"/>
                  </a:moveTo>
                  <a:cubicBezTo>
                    <a:pt x="30" y="88"/>
                    <a:pt x="27" y="88"/>
                    <a:pt x="25" y="88"/>
                  </a:cubicBezTo>
                  <a:cubicBezTo>
                    <a:pt x="23" y="88"/>
                    <a:pt x="21" y="88"/>
                    <a:pt x="19" y="88"/>
                  </a:cubicBezTo>
                  <a:cubicBezTo>
                    <a:pt x="19" y="88"/>
                    <a:pt x="19" y="88"/>
                    <a:pt x="19" y="88"/>
                  </a:cubicBezTo>
                  <a:cubicBezTo>
                    <a:pt x="19" y="87"/>
                    <a:pt x="19" y="87"/>
                    <a:pt x="19" y="87"/>
                  </a:cubicBezTo>
                  <a:cubicBezTo>
                    <a:pt x="19" y="87"/>
                    <a:pt x="20" y="87"/>
                    <a:pt x="20" y="87"/>
                  </a:cubicBezTo>
                  <a:cubicBezTo>
                    <a:pt x="20" y="87"/>
                    <a:pt x="20" y="87"/>
                    <a:pt x="20" y="87"/>
                  </a:cubicBezTo>
                  <a:cubicBezTo>
                    <a:pt x="27" y="87"/>
                    <a:pt x="35" y="86"/>
                    <a:pt x="42" y="85"/>
                  </a:cubicBezTo>
                  <a:cubicBezTo>
                    <a:pt x="42" y="85"/>
                    <a:pt x="41" y="86"/>
                    <a:pt x="41" y="86"/>
                  </a:cubicBezTo>
                  <a:cubicBezTo>
                    <a:pt x="41" y="86"/>
                    <a:pt x="41" y="86"/>
                    <a:pt x="41" y="87"/>
                  </a:cubicBezTo>
                  <a:cubicBezTo>
                    <a:pt x="39" y="87"/>
                    <a:pt x="36" y="87"/>
                    <a:pt x="33" y="88"/>
                  </a:cubicBezTo>
                  <a:close/>
                  <a:moveTo>
                    <a:pt x="20" y="84"/>
                  </a:moveTo>
                  <a:cubicBezTo>
                    <a:pt x="20" y="84"/>
                    <a:pt x="19" y="84"/>
                    <a:pt x="19" y="84"/>
                  </a:cubicBezTo>
                  <a:cubicBezTo>
                    <a:pt x="19" y="84"/>
                    <a:pt x="19" y="83"/>
                    <a:pt x="19" y="83"/>
                  </a:cubicBezTo>
                  <a:cubicBezTo>
                    <a:pt x="19" y="83"/>
                    <a:pt x="19" y="82"/>
                    <a:pt x="19" y="82"/>
                  </a:cubicBezTo>
                  <a:cubicBezTo>
                    <a:pt x="20" y="82"/>
                    <a:pt x="21" y="82"/>
                    <a:pt x="22" y="82"/>
                  </a:cubicBezTo>
                  <a:cubicBezTo>
                    <a:pt x="23" y="82"/>
                    <a:pt x="23" y="82"/>
                    <a:pt x="24" y="82"/>
                  </a:cubicBezTo>
                  <a:cubicBezTo>
                    <a:pt x="30" y="82"/>
                    <a:pt x="36" y="81"/>
                    <a:pt x="42" y="81"/>
                  </a:cubicBezTo>
                  <a:cubicBezTo>
                    <a:pt x="42" y="81"/>
                    <a:pt x="42" y="81"/>
                    <a:pt x="41" y="82"/>
                  </a:cubicBezTo>
                  <a:cubicBezTo>
                    <a:pt x="34" y="83"/>
                    <a:pt x="27" y="84"/>
                    <a:pt x="20" y="84"/>
                  </a:cubicBezTo>
                  <a:close/>
                  <a:moveTo>
                    <a:pt x="34" y="75"/>
                  </a:moveTo>
                  <a:cubicBezTo>
                    <a:pt x="33" y="75"/>
                    <a:pt x="32" y="75"/>
                    <a:pt x="31" y="75"/>
                  </a:cubicBezTo>
                  <a:cubicBezTo>
                    <a:pt x="31" y="75"/>
                    <a:pt x="31" y="75"/>
                    <a:pt x="30" y="75"/>
                  </a:cubicBezTo>
                  <a:cubicBezTo>
                    <a:pt x="30" y="75"/>
                    <a:pt x="30" y="74"/>
                    <a:pt x="30" y="74"/>
                  </a:cubicBezTo>
                  <a:cubicBezTo>
                    <a:pt x="31" y="74"/>
                    <a:pt x="32" y="74"/>
                    <a:pt x="32" y="74"/>
                  </a:cubicBezTo>
                  <a:cubicBezTo>
                    <a:pt x="33" y="74"/>
                    <a:pt x="33" y="74"/>
                    <a:pt x="34" y="75"/>
                  </a:cubicBezTo>
                  <a:close/>
                  <a:moveTo>
                    <a:pt x="37" y="100"/>
                  </a:moveTo>
                  <a:cubicBezTo>
                    <a:pt x="36" y="101"/>
                    <a:pt x="34" y="101"/>
                    <a:pt x="31" y="101"/>
                  </a:cubicBezTo>
                  <a:cubicBezTo>
                    <a:pt x="30" y="101"/>
                    <a:pt x="30" y="101"/>
                    <a:pt x="30" y="101"/>
                  </a:cubicBezTo>
                  <a:cubicBezTo>
                    <a:pt x="28" y="101"/>
                    <a:pt x="26" y="100"/>
                    <a:pt x="24" y="99"/>
                  </a:cubicBezTo>
                  <a:cubicBezTo>
                    <a:pt x="23" y="98"/>
                    <a:pt x="22" y="97"/>
                    <a:pt x="21" y="96"/>
                  </a:cubicBezTo>
                  <a:cubicBezTo>
                    <a:pt x="21" y="96"/>
                    <a:pt x="22" y="96"/>
                    <a:pt x="22" y="96"/>
                  </a:cubicBezTo>
                  <a:cubicBezTo>
                    <a:pt x="25" y="97"/>
                    <a:pt x="29" y="97"/>
                    <a:pt x="31" y="97"/>
                  </a:cubicBezTo>
                  <a:cubicBezTo>
                    <a:pt x="35" y="97"/>
                    <a:pt x="38" y="97"/>
                    <a:pt x="41" y="96"/>
                  </a:cubicBezTo>
                  <a:cubicBezTo>
                    <a:pt x="40" y="97"/>
                    <a:pt x="38" y="99"/>
                    <a:pt x="37" y="100"/>
                  </a:cubicBezTo>
                  <a:close/>
                  <a:moveTo>
                    <a:pt x="53" y="51"/>
                  </a:moveTo>
                  <a:cubicBezTo>
                    <a:pt x="49" y="56"/>
                    <a:pt x="49" y="59"/>
                    <a:pt x="47" y="63"/>
                  </a:cubicBezTo>
                  <a:cubicBezTo>
                    <a:pt x="47" y="65"/>
                    <a:pt x="47" y="67"/>
                    <a:pt x="46" y="69"/>
                  </a:cubicBezTo>
                  <a:cubicBezTo>
                    <a:pt x="46" y="70"/>
                    <a:pt x="45" y="71"/>
                    <a:pt x="44" y="73"/>
                  </a:cubicBezTo>
                  <a:cubicBezTo>
                    <a:pt x="44" y="72"/>
                    <a:pt x="44" y="72"/>
                    <a:pt x="44" y="72"/>
                  </a:cubicBezTo>
                  <a:cubicBezTo>
                    <a:pt x="43" y="72"/>
                    <a:pt x="43" y="72"/>
                    <a:pt x="43" y="72"/>
                  </a:cubicBezTo>
                  <a:cubicBezTo>
                    <a:pt x="41" y="72"/>
                    <a:pt x="39" y="72"/>
                    <a:pt x="37" y="72"/>
                  </a:cubicBezTo>
                  <a:cubicBezTo>
                    <a:pt x="37" y="70"/>
                    <a:pt x="37" y="69"/>
                    <a:pt x="37" y="67"/>
                  </a:cubicBezTo>
                  <a:cubicBezTo>
                    <a:pt x="37" y="61"/>
                    <a:pt x="37" y="55"/>
                    <a:pt x="38" y="49"/>
                  </a:cubicBezTo>
                  <a:cubicBezTo>
                    <a:pt x="39" y="49"/>
                    <a:pt x="39" y="48"/>
                    <a:pt x="39" y="48"/>
                  </a:cubicBezTo>
                  <a:cubicBezTo>
                    <a:pt x="41" y="47"/>
                    <a:pt x="43" y="45"/>
                    <a:pt x="44" y="44"/>
                  </a:cubicBezTo>
                  <a:cubicBezTo>
                    <a:pt x="46" y="40"/>
                    <a:pt x="47" y="35"/>
                    <a:pt x="47" y="30"/>
                  </a:cubicBezTo>
                  <a:cubicBezTo>
                    <a:pt x="47" y="29"/>
                    <a:pt x="47" y="28"/>
                    <a:pt x="47" y="27"/>
                  </a:cubicBezTo>
                  <a:cubicBezTo>
                    <a:pt x="46" y="27"/>
                    <a:pt x="45" y="26"/>
                    <a:pt x="44" y="26"/>
                  </a:cubicBezTo>
                  <a:cubicBezTo>
                    <a:pt x="43" y="26"/>
                    <a:pt x="43" y="27"/>
                    <a:pt x="42" y="27"/>
                  </a:cubicBezTo>
                  <a:cubicBezTo>
                    <a:pt x="41" y="28"/>
                    <a:pt x="40" y="29"/>
                    <a:pt x="40" y="30"/>
                  </a:cubicBezTo>
                  <a:cubicBezTo>
                    <a:pt x="38" y="35"/>
                    <a:pt x="37" y="41"/>
                    <a:pt x="36" y="46"/>
                  </a:cubicBezTo>
                  <a:cubicBezTo>
                    <a:pt x="35" y="46"/>
                    <a:pt x="35" y="46"/>
                    <a:pt x="34" y="45"/>
                  </a:cubicBezTo>
                  <a:cubicBezTo>
                    <a:pt x="34" y="45"/>
                    <a:pt x="34" y="45"/>
                    <a:pt x="34" y="45"/>
                  </a:cubicBezTo>
                  <a:cubicBezTo>
                    <a:pt x="36" y="41"/>
                    <a:pt x="37" y="36"/>
                    <a:pt x="38" y="31"/>
                  </a:cubicBezTo>
                  <a:cubicBezTo>
                    <a:pt x="38" y="30"/>
                    <a:pt x="38" y="30"/>
                    <a:pt x="38" y="29"/>
                  </a:cubicBezTo>
                  <a:cubicBezTo>
                    <a:pt x="38" y="28"/>
                    <a:pt x="38" y="27"/>
                    <a:pt x="38" y="27"/>
                  </a:cubicBezTo>
                  <a:cubicBezTo>
                    <a:pt x="37" y="25"/>
                    <a:pt x="36" y="24"/>
                    <a:pt x="34" y="24"/>
                  </a:cubicBezTo>
                  <a:cubicBezTo>
                    <a:pt x="33" y="24"/>
                    <a:pt x="33" y="24"/>
                    <a:pt x="33" y="24"/>
                  </a:cubicBezTo>
                  <a:cubicBezTo>
                    <a:pt x="32" y="25"/>
                    <a:pt x="31" y="26"/>
                    <a:pt x="31" y="26"/>
                  </a:cubicBezTo>
                  <a:cubicBezTo>
                    <a:pt x="30" y="27"/>
                    <a:pt x="30" y="27"/>
                    <a:pt x="30" y="28"/>
                  </a:cubicBezTo>
                  <a:cubicBezTo>
                    <a:pt x="30" y="31"/>
                    <a:pt x="29" y="33"/>
                    <a:pt x="29" y="36"/>
                  </a:cubicBezTo>
                  <a:cubicBezTo>
                    <a:pt x="29" y="38"/>
                    <a:pt x="30" y="41"/>
                    <a:pt x="30" y="44"/>
                  </a:cubicBezTo>
                  <a:cubicBezTo>
                    <a:pt x="30" y="44"/>
                    <a:pt x="30" y="45"/>
                    <a:pt x="31" y="45"/>
                  </a:cubicBezTo>
                  <a:cubicBezTo>
                    <a:pt x="30" y="46"/>
                    <a:pt x="30" y="46"/>
                    <a:pt x="30" y="47"/>
                  </a:cubicBezTo>
                  <a:cubicBezTo>
                    <a:pt x="29" y="47"/>
                    <a:pt x="29" y="47"/>
                    <a:pt x="28" y="48"/>
                  </a:cubicBezTo>
                  <a:cubicBezTo>
                    <a:pt x="27" y="42"/>
                    <a:pt x="26" y="37"/>
                    <a:pt x="24" y="31"/>
                  </a:cubicBezTo>
                  <a:cubicBezTo>
                    <a:pt x="24" y="30"/>
                    <a:pt x="23" y="27"/>
                    <a:pt x="21" y="26"/>
                  </a:cubicBezTo>
                  <a:cubicBezTo>
                    <a:pt x="20" y="25"/>
                    <a:pt x="19" y="25"/>
                    <a:pt x="18" y="25"/>
                  </a:cubicBezTo>
                  <a:cubicBezTo>
                    <a:pt x="17" y="25"/>
                    <a:pt x="16" y="26"/>
                    <a:pt x="15" y="26"/>
                  </a:cubicBezTo>
                  <a:cubicBezTo>
                    <a:pt x="13" y="28"/>
                    <a:pt x="12" y="30"/>
                    <a:pt x="12" y="32"/>
                  </a:cubicBezTo>
                  <a:cubicBezTo>
                    <a:pt x="12" y="32"/>
                    <a:pt x="12" y="32"/>
                    <a:pt x="12" y="32"/>
                  </a:cubicBezTo>
                  <a:cubicBezTo>
                    <a:pt x="12" y="34"/>
                    <a:pt x="13" y="35"/>
                    <a:pt x="13" y="36"/>
                  </a:cubicBezTo>
                  <a:cubicBezTo>
                    <a:pt x="16" y="41"/>
                    <a:pt x="19" y="45"/>
                    <a:pt x="23" y="48"/>
                  </a:cubicBezTo>
                  <a:cubicBezTo>
                    <a:pt x="23" y="49"/>
                    <a:pt x="24" y="50"/>
                    <a:pt x="26" y="50"/>
                  </a:cubicBezTo>
                  <a:cubicBezTo>
                    <a:pt x="27" y="57"/>
                    <a:pt x="27" y="64"/>
                    <a:pt x="27" y="72"/>
                  </a:cubicBezTo>
                  <a:cubicBezTo>
                    <a:pt x="24" y="72"/>
                    <a:pt x="21" y="73"/>
                    <a:pt x="19" y="74"/>
                  </a:cubicBezTo>
                  <a:cubicBezTo>
                    <a:pt x="18" y="74"/>
                    <a:pt x="18" y="74"/>
                    <a:pt x="18" y="74"/>
                  </a:cubicBezTo>
                  <a:cubicBezTo>
                    <a:pt x="18" y="74"/>
                    <a:pt x="18" y="74"/>
                    <a:pt x="18" y="74"/>
                  </a:cubicBezTo>
                  <a:cubicBezTo>
                    <a:pt x="18" y="74"/>
                    <a:pt x="18" y="74"/>
                    <a:pt x="18" y="73"/>
                  </a:cubicBezTo>
                  <a:cubicBezTo>
                    <a:pt x="16" y="71"/>
                    <a:pt x="15" y="70"/>
                    <a:pt x="15" y="68"/>
                  </a:cubicBezTo>
                  <a:cubicBezTo>
                    <a:pt x="15" y="67"/>
                    <a:pt x="15" y="65"/>
                    <a:pt x="15" y="64"/>
                  </a:cubicBezTo>
                  <a:cubicBezTo>
                    <a:pt x="14" y="61"/>
                    <a:pt x="12" y="58"/>
                    <a:pt x="11" y="56"/>
                  </a:cubicBezTo>
                  <a:cubicBezTo>
                    <a:pt x="9" y="53"/>
                    <a:pt x="8" y="50"/>
                    <a:pt x="6" y="48"/>
                  </a:cubicBezTo>
                  <a:cubicBezTo>
                    <a:pt x="4" y="43"/>
                    <a:pt x="3" y="38"/>
                    <a:pt x="3" y="34"/>
                  </a:cubicBezTo>
                  <a:cubicBezTo>
                    <a:pt x="3" y="26"/>
                    <a:pt x="6" y="18"/>
                    <a:pt x="10" y="13"/>
                  </a:cubicBezTo>
                  <a:cubicBezTo>
                    <a:pt x="15" y="7"/>
                    <a:pt x="22" y="3"/>
                    <a:pt x="30" y="3"/>
                  </a:cubicBezTo>
                  <a:cubicBezTo>
                    <a:pt x="30" y="3"/>
                    <a:pt x="31" y="3"/>
                    <a:pt x="31" y="3"/>
                  </a:cubicBezTo>
                  <a:cubicBezTo>
                    <a:pt x="42" y="4"/>
                    <a:pt x="49" y="7"/>
                    <a:pt x="53" y="13"/>
                  </a:cubicBezTo>
                  <a:cubicBezTo>
                    <a:pt x="57" y="18"/>
                    <a:pt x="59" y="24"/>
                    <a:pt x="59" y="31"/>
                  </a:cubicBezTo>
                  <a:cubicBezTo>
                    <a:pt x="59" y="39"/>
                    <a:pt x="56" y="47"/>
                    <a:pt x="53" y="51"/>
                  </a:cubicBezTo>
                  <a:close/>
                  <a:moveTo>
                    <a:pt x="25" y="46"/>
                  </a:moveTo>
                  <a:cubicBezTo>
                    <a:pt x="25" y="46"/>
                    <a:pt x="25" y="46"/>
                    <a:pt x="25" y="46"/>
                  </a:cubicBezTo>
                  <a:cubicBezTo>
                    <a:pt x="21" y="43"/>
                    <a:pt x="18" y="39"/>
                    <a:pt x="16" y="35"/>
                  </a:cubicBezTo>
                  <a:cubicBezTo>
                    <a:pt x="15" y="34"/>
                    <a:pt x="15" y="33"/>
                    <a:pt x="15" y="32"/>
                  </a:cubicBezTo>
                  <a:cubicBezTo>
                    <a:pt x="15" y="30"/>
                    <a:pt x="16" y="29"/>
                    <a:pt x="16" y="29"/>
                  </a:cubicBezTo>
                  <a:cubicBezTo>
                    <a:pt x="17" y="28"/>
                    <a:pt x="17" y="28"/>
                    <a:pt x="18" y="28"/>
                  </a:cubicBezTo>
                  <a:cubicBezTo>
                    <a:pt x="19" y="28"/>
                    <a:pt x="19" y="28"/>
                    <a:pt x="19" y="29"/>
                  </a:cubicBezTo>
                  <a:cubicBezTo>
                    <a:pt x="20" y="29"/>
                    <a:pt x="21" y="31"/>
                    <a:pt x="22" y="32"/>
                  </a:cubicBezTo>
                  <a:cubicBezTo>
                    <a:pt x="23" y="37"/>
                    <a:pt x="24" y="41"/>
                    <a:pt x="25" y="46"/>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6" name="Freeform 12"/>
            <p:cNvSpPr/>
            <p:nvPr/>
          </p:nvSpPr>
          <p:spPr bwMode="auto">
            <a:xfrm>
              <a:off x="4415172" y="819153"/>
              <a:ext cx="36443" cy="183437"/>
            </a:xfrm>
            <a:custGeom>
              <a:avLst/>
              <a:gdLst/>
              <a:ahLst/>
              <a:cxnLst>
                <a:cxn ang="0">
                  <a:pos x="2" y="0"/>
                </a:cxn>
                <a:cxn ang="0">
                  <a:pos x="0" y="1"/>
                </a:cxn>
                <a:cxn ang="0">
                  <a:pos x="0" y="6"/>
                </a:cxn>
                <a:cxn ang="0">
                  <a:pos x="2" y="25"/>
                </a:cxn>
                <a:cxn ang="0">
                  <a:pos x="3" y="26"/>
                </a:cxn>
                <a:cxn ang="0">
                  <a:pos x="5" y="25"/>
                </a:cxn>
                <a:cxn ang="0">
                  <a:pos x="3" y="6"/>
                </a:cxn>
                <a:cxn ang="0">
                  <a:pos x="3" y="1"/>
                </a:cxn>
                <a:cxn ang="0">
                  <a:pos x="2" y="0"/>
                </a:cxn>
              </a:cxnLst>
              <a:rect l="0" t="0" r="r" b="b"/>
              <a:pathLst>
                <a:path w="5" h="27">
                  <a:moveTo>
                    <a:pt x="2" y="0"/>
                  </a:moveTo>
                  <a:cubicBezTo>
                    <a:pt x="1" y="0"/>
                    <a:pt x="0" y="0"/>
                    <a:pt x="0" y="1"/>
                  </a:cubicBezTo>
                  <a:cubicBezTo>
                    <a:pt x="0" y="3"/>
                    <a:pt x="0" y="4"/>
                    <a:pt x="0" y="6"/>
                  </a:cubicBezTo>
                  <a:cubicBezTo>
                    <a:pt x="0" y="12"/>
                    <a:pt x="1" y="19"/>
                    <a:pt x="2" y="25"/>
                  </a:cubicBezTo>
                  <a:cubicBezTo>
                    <a:pt x="2" y="26"/>
                    <a:pt x="3" y="27"/>
                    <a:pt x="3" y="26"/>
                  </a:cubicBezTo>
                  <a:cubicBezTo>
                    <a:pt x="4" y="26"/>
                    <a:pt x="5" y="26"/>
                    <a:pt x="5" y="25"/>
                  </a:cubicBezTo>
                  <a:cubicBezTo>
                    <a:pt x="4" y="18"/>
                    <a:pt x="3" y="12"/>
                    <a:pt x="3" y="6"/>
                  </a:cubicBezTo>
                  <a:cubicBezTo>
                    <a:pt x="3" y="4"/>
                    <a:pt x="3" y="3"/>
                    <a:pt x="3" y="1"/>
                  </a:cubicBezTo>
                  <a:cubicBezTo>
                    <a:pt x="3" y="0"/>
                    <a:pt x="3" y="0"/>
                    <a:pt x="2" y="0"/>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7" name="Freeform 13"/>
            <p:cNvSpPr/>
            <p:nvPr/>
          </p:nvSpPr>
          <p:spPr bwMode="auto">
            <a:xfrm>
              <a:off x="4658127" y="935886"/>
              <a:ext cx="130590" cy="91719"/>
            </a:xfrm>
            <a:custGeom>
              <a:avLst/>
              <a:gdLst/>
              <a:ahLst/>
              <a:cxnLst>
                <a:cxn ang="0">
                  <a:pos x="15" y="1"/>
                </a:cxn>
                <a:cxn ang="0">
                  <a:pos x="0" y="11"/>
                </a:cxn>
                <a:cxn ang="0">
                  <a:pos x="0" y="13"/>
                </a:cxn>
                <a:cxn ang="0">
                  <a:pos x="2" y="14"/>
                </a:cxn>
                <a:cxn ang="0">
                  <a:pos x="17" y="3"/>
                </a:cxn>
                <a:cxn ang="0">
                  <a:pos x="17" y="1"/>
                </a:cxn>
                <a:cxn ang="0">
                  <a:pos x="15" y="1"/>
                </a:cxn>
              </a:cxnLst>
              <a:rect l="0" t="0" r="r" b="b"/>
              <a:pathLst>
                <a:path w="18" h="14">
                  <a:moveTo>
                    <a:pt x="15" y="1"/>
                  </a:moveTo>
                  <a:cubicBezTo>
                    <a:pt x="10" y="4"/>
                    <a:pt x="5" y="8"/>
                    <a:pt x="0" y="11"/>
                  </a:cubicBezTo>
                  <a:cubicBezTo>
                    <a:pt x="0" y="12"/>
                    <a:pt x="0" y="13"/>
                    <a:pt x="0" y="13"/>
                  </a:cubicBezTo>
                  <a:cubicBezTo>
                    <a:pt x="1" y="14"/>
                    <a:pt x="1" y="14"/>
                    <a:pt x="2" y="14"/>
                  </a:cubicBezTo>
                  <a:cubicBezTo>
                    <a:pt x="7" y="10"/>
                    <a:pt x="12" y="7"/>
                    <a:pt x="17" y="3"/>
                  </a:cubicBezTo>
                  <a:cubicBezTo>
                    <a:pt x="18" y="3"/>
                    <a:pt x="18" y="2"/>
                    <a:pt x="17" y="1"/>
                  </a:cubicBezTo>
                  <a:cubicBezTo>
                    <a:pt x="17" y="0"/>
                    <a:pt x="16" y="0"/>
                    <a:pt x="15" y="1"/>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8" name="Freeform 14"/>
            <p:cNvSpPr/>
            <p:nvPr/>
          </p:nvSpPr>
          <p:spPr bwMode="auto">
            <a:xfrm>
              <a:off x="4737086" y="1169349"/>
              <a:ext cx="139699" cy="47249"/>
            </a:xfrm>
            <a:custGeom>
              <a:avLst/>
              <a:gdLst/>
              <a:ahLst/>
              <a:cxnLst>
                <a:cxn ang="0">
                  <a:pos x="18" y="1"/>
                </a:cxn>
                <a:cxn ang="0">
                  <a:pos x="16" y="0"/>
                </a:cxn>
                <a:cxn ang="0">
                  <a:pos x="1" y="4"/>
                </a:cxn>
                <a:cxn ang="0">
                  <a:pos x="0" y="5"/>
                </a:cxn>
                <a:cxn ang="0">
                  <a:pos x="1" y="7"/>
                </a:cxn>
                <a:cxn ang="0">
                  <a:pos x="18" y="3"/>
                </a:cxn>
                <a:cxn ang="0">
                  <a:pos x="18" y="1"/>
                </a:cxn>
              </a:cxnLst>
              <a:rect l="0" t="0" r="r" b="b"/>
              <a:pathLst>
                <a:path w="19" h="7">
                  <a:moveTo>
                    <a:pt x="18" y="1"/>
                  </a:moveTo>
                  <a:cubicBezTo>
                    <a:pt x="18" y="0"/>
                    <a:pt x="17" y="0"/>
                    <a:pt x="16" y="0"/>
                  </a:cubicBezTo>
                  <a:cubicBezTo>
                    <a:pt x="12" y="2"/>
                    <a:pt x="6" y="4"/>
                    <a:pt x="1" y="4"/>
                  </a:cubicBezTo>
                  <a:cubicBezTo>
                    <a:pt x="0" y="4"/>
                    <a:pt x="0" y="4"/>
                    <a:pt x="0" y="5"/>
                  </a:cubicBezTo>
                  <a:cubicBezTo>
                    <a:pt x="0" y="6"/>
                    <a:pt x="0" y="7"/>
                    <a:pt x="1" y="7"/>
                  </a:cubicBezTo>
                  <a:cubicBezTo>
                    <a:pt x="7" y="7"/>
                    <a:pt x="13" y="5"/>
                    <a:pt x="18" y="3"/>
                  </a:cubicBezTo>
                  <a:cubicBezTo>
                    <a:pt x="18" y="2"/>
                    <a:pt x="19" y="1"/>
                    <a:pt x="18" y="1"/>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49" name="Freeform 15"/>
            <p:cNvSpPr/>
            <p:nvPr/>
          </p:nvSpPr>
          <p:spPr bwMode="auto">
            <a:xfrm>
              <a:off x="4715827" y="1358345"/>
              <a:ext cx="118442" cy="91719"/>
            </a:xfrm>
            <a:custGeom>
              <a:avLst/>
              <a:gdLst/>
              <a:ahLst/>
              <a:cxnLst>
                <a:cxn ang="0">
                  <a:pos x="13" y="13"/>
                </a:cxn>
                <a:cxn ang="0">
                  <a:pos x="15" y="13"/>
                </a:cxn>
                <a:cxn ang="0">
                  <a:pos x="15" y="11"/>
                </a:cxn>
                <a:cxn ang="0">
                  <a:pos x="3" y="1"/>
                </a:cxn>
                <a:cxn ang="0">
                  <a:pos x="1" y="1"/>
                </a:cxn>
                <a:cxn ang="0">
                  <a:pos x="1" y="3"/>
                </a:cxn>
                <a:cxn ang="0">
                  <a:pos x="13" y="13"/>
                </a:cxn>
              </a:cxnLst>
              <a:rect l="0" t="0" r="r" b="b"/>
              <a:pathLst>
                <a:path w="16" h="14">
                  <a:moveTo>
                    <a:pt x="13" y="13"/>
                  </a:moveTo>
                  <a:cubicBezTo>
                    <a:pt x="14" y="14"/>
                    <a:pt x="15" y="14"/>
                    <a:pt x="15" y="13"/>
                  </a:cubicBezTo>
                  <a:cubicBezTo>
                    <a:pt x="16" y="12"/>
                    <a:pt x="16" y="11"/>
                    <a:pt x="15" y="11"/>
                  </a:cubicBezTo>
                  <a:cubicBezTo>
                    <a:pt x="11" y="7"/>
                    <a:pt x="7" y="4"/>
                    <a:pt x="3" y="1"/>
                  </a:cubicBezTo>
                  <a:cubicBezTo>
                    <a:pt x="2" y="0"/>
                    <a:pt x="1" y="0"/>
                    <a:pt x="1" y="1"/>
                  </a:cubicBezTo>
                  <a:cubicBezTo>
                    <a:pt x="0" y="1"/>
                    <a:pt x="0" y="2"/>
                    <a:pt x="1" y="3"/>
                  </a:cubicBezTo>
                  <a:cubicBezTo>
                    <a:pt x="5" y="6"/>
                    <a:pt x="9" y="10"/>
                    <a:pt x="13" y="13"/>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0" name="Freeform 16"/>
            <p:cNvSpPr/>
            <p:nvPr/>
          </p:nvSpPr>
          <p:spPr bwMode="auto">
            <a:xfrm>
              <a:off x="4120584" y="935885"/>
              <a:ext cx="109330" cy="100056"/>
            </a:xfrm>
            <a:custGeom>
              <a:avLst/>
              <a:gdLst/>
              <a:ahLst/>
              <a:cxnLst>
                <a:cxn ang="0">
                  <a:pos x="14" y="15"/>
                </a:cxn>
                <a:cxn ang="0">
                  <a:pos x="15" y="13"/>
                </a:cxn>
                <a:cxn ang="0">
                  <a:pos x="3" y="0"/>
                </a:cxn>
                <a:cxn ang="0">
                  <a:pos x="1" y="1"/>
                </a:cxn>
                <a:cxn ang="0">
                  <a:pos x="1" y="3"/>
                </a:cxn>
                <a:cxn ang="0">
                  <a:pos x="12" y="14"/>
                </a:cxn>
                <a:cxn ang="0">
                  <a:pos x="14" y="15"/>
                </a:cxn>
              </a:cxnLst>
              <a:rect l="0" t="0" r="r" b="b"/>
              <a:pathLst>
                <a:path w="15" h="15">
                  <a:moveTo>
                    <a:pt x="14" y="15"/>
                  </a:moveTo>
                  <a:cubicBezTo>
                    <a:pt x="15" y="14"/>
                    <a:pt x="15" y="13"/>
                    <a:pt x="15" y="13"/>
                  </a:cubicBezTo>
                  <a:cubicBezTo>
                    <a:pt x="12" y="8"/>
                    <a:pt x="7" y="4"/>
                    <a:pt x="3" y="0"/>
                  </a:cubicBezTo>
                  <a:cubicBezTo>
                    <a:pt x="2" y="0"/>
                    <a:pt x="1" y="0"/>
                    <a:pt x="1" y="1"/>
                  </a:cubicBezTo>
                  <a:cubicBezTo>
                    <a:pt x="0" y="2"/>
                    <a:pt x="0" y="3"/>
                    <a:pt x="1" y="3"/>
                  </a:cubicBezTo>
                  <a:cubicBezTo>
                    <a:pt x="5" y="6"/>
                    <a:pt x="9" y="10"/>
                    <a:pt x="12" y="14"/>
                  </a:cubicBezTo>
                  <a:cubicBezTo>
                    <a:pt x="13" y="15"/>
                    <a:pt x="14" y="15"/>
                    <a:pt x="14" y="15"/>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2" name="Freeform 17"/>
            <p:cNvSpPr/>
            <p:nvPr/>
          </p:nvSpPr>
          <p:spPr bwMode="auto">
            <a:xfrm>
              <a:off x="4038591" y="1174907"/>
              <a:ext cx="133626" cy="47249"/>
            </a:xfrm>
            <a:custGeom>
              <a:avLst/>
              <a:gdLst/>
              <a:ahLst/>
              <a:cxnLst>
                <a:cxn ang="0">
                  <a:pos x="18" y="5"/>
                </a:cxn>
                <a:cxn ang="0">
                  <a:pos x="17" y="3"/>
                </a:cxn>
                <a:cxn ang="0">
                  <a:pos x="2" y="0"/>
                </a:cxn>
                <a:cxn ang="0">
                  <a:pos x="1" y="1"/>
                </a:cxn>
                <a:cxn ang="0">
                  <a:pos x="2" y="3"/>
                </a:cxn>
                <a:cxn ang="0">
                  <a:pos x="16" y="6"/>
                </a:cxn>
                <a:cxn ang="0">
                  <a:pos x="18" y="5"/>
                </a:cxn>
              </a:cxnLst>
              <a:rect l="0" t="0" r="r" b="b"/>
              <a:pathLst>
                <a:path w="18" h="7">
                  <a:moveTo>
                    <a:pt x="18" y="5"/>
                  </a:moveTo>
                  <a:cubicBezTo>
                    <a:pt x="18" y="5"/>
                    <a:pt x="18" y="4"/>
                    <a:pt x="17" y="3"/>
                  </a:cubicBezTo>
                  <a:cubicBezTo>
                    <a:pt x="12" y="2"/>
                    <a:pt x="7" y="0"/>
                    <a:pt x="2" y="0"/>
                  </a:cubicBezTo>
                  <a:cubicBezTo>
                    <a:pt x="1" y="0"/>
                    <a:pt x="1" y="0"/>
                    <a:pt x="1" y="1"/>
                  </a:cubicBezTo>
                  <a:cubicBezTo>
                    <a:pt x="0" y="2"/>
                    <a:pt x="1" y="3"/>
                    <a:pt x="2" y="3"/>
                  </a:cubicBezTo>
                  <a:cubicBezTo>
                    <a:pt x="7" y="3"/>
                    <a:pt x="12" y="4"/>
                    <a:pt x="16" y="6"/>
                  </a:cubicBezTo>
                  <a:cubicBezTo>
                    <a:pt x="17" y="7"/>
                    <a:pt x="18" y="6"/>
                    <a:pt x="18" y="5"/>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sp>
          <p:nvSpPr>
            <p:cNvPr id="53" name="Freeform 18"/>
            <p:cNvSpPr/>
            <p:nvPr/>
          </p:nvSpPr>
          <p:spPr bwMode="auto">
            <a:xfrm>
              <a:off x="4084155" y="1391692"/>
              <a:ext cx="115404" cy="100056"/>
            </a:xfrm>
            <a:custGeom>
              <a:avLst/>
              <a:gdLst/>
              <a:ahLst/>
              <a:cxnLst>
                <a:cxn ang="0">
                  <a:pos x="2" y="14"/>
                </a:cxn>
                <a:cxn ang="0">
                  <a:pos x="9" y="9"/>
                </a:cxn>
                <a:cxn ang="0">
                  <a:pos x="16" y="3"/>
                </a:cxn>
                <a:cxn ang="0">
                  <a:pos x="16" y="1"/>
                </a:cxn>
                <a:cxn ang="0">
                  <a:pos x="13" y="1"/>
                </a:cxn>
                <a:cxn ang="0">
                  <a:pos x="7" y="6"/>
                </a:cxn>
                <a:cxn ang="0">
                  <a:pos x="0" y="12"/>
                </a:cxn>
                <a:cxn ang="0">
                  <a:pos x="0" y="14"/>
                </a:cxn>
                <a:cxn ang="0">
                  <a:pos x="2" y="14"/>
                </a:cxn>
              </a:cxnLst>
              <a:rect l="0" t="0" r="r" b="b"/>
              <a:pathLst>
                <a:path w="16" h="15">
                  <a:moveTo>
                    <a:pt x="2" y="14"/>
                  </a:moveTo>
                  <a:cubicBezTo>
                    <a:pt x="5" y="11"/>
                    <a:pt x="7" y="10"/>
                    <a:pt x="9" y="9"/>
                  </a:cubicBezTo>
                  <a:cubicBezTo>
                    <a:pt x="11" y="7"/>
                    <a:pt x="13" y="5"/>
                    <a:pt x="16" y="3"/>
                  </a:cubicBezTo>
                  <a:cubicBezTo>
                    <a:pt x="16" y="2"/>
                    <a:pt x="16" y="1"/>
                    <a:pt x="16" y="1"/>
                  </a:cubicBezTo>
                  <a:cubicBezTo>
                    <a:pt x="15" y="0"/>
                    <a:pt x="14" y="0"/>
                    <a:pt x="13" y="1"/>
                  </a:cubicBezTo>
                  <a:cubicBezTo>
                    <a:pt x="11" y="3"/>
                    <a:pt x="9" y="5"/>
                    <a:pt x="7" y="6"/>
                  </a:cubicBezTo>
                  <a:cubicBezTo>
                    <a:pt x="5" y="8"/>
                    <a:pt x="3" y="9"/>
                    <a:pt x="0" y="12"/>
                  </a:cubicBezTo>
                  <a:cubicBezTo>
                    <a:pt x="0" y="13"/>
                    <a:pt x="0" y="14"/>
                    <a:pt x="0" y="14"/>
                  </a:cubicBezTo>
                  <a:cubicBezTo>
                    <a:pt x="1" y="15"/>
                    <a:pt x="2" y="15"/>
                    <a:pt x="2" y="14"/>
                  </a:cubicBezTo>
                  <a:close/>
                </a:path>
              </a:pathLst>
            </a:custGeom>
            <a:solidFill>
              <a:schemeClr val="tx1">
                <a:lumMod val="75000"/>
                <a:lumOff val="25000"/>
              </a:schemeClr>
            </a:solidFill>
            <a:ln w="9525">
              <a:noFill/>
              <a:round/>
            </a:ln>
          </p:spPr>
          <p:txBody>
            <a:bodyPr vert="horz" wrap="square" lIns="91440" tIns="45720" rIns="91440" bIns="45720" numCol="1" anchor="t" anchorCtr="0" compatLnSpc="1"/>
            <a:lstStyle/>
            <a:p>
              <a:endParaRPr lang="en-US"/>
            </a:p>
          </p:txBody>
        </p:sp>
      </p:grpSp>
      <p:sp>
        <p:nvSpPr>
          <p:cNvPr id="26" name="文本框 25"/>
          <p:cNvSpPr txBox="1"/>
          <p:nvPr/>
        </p:nvSpPr>
        <p:spPr>
          <a:xfrm>
            <a:off x="787179" y="440019"/>
            <a:ext cx="4959929" cy="368300"/>
          </a:xfrm>
          <a:prstGeom prst="rect">
            <a:avLst/>
          </a:prstGeom>
          <a:noFill/>
        </p:spPr>
        <p:txBody>
          <a:bodyPr wrap="square" rtlCol="0">
            <a:spAutoFit/>
          </a:bodyPr>
          <a:lstStyle/>
          <a:p>
            <a:pPr algn="ct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sym typeface="+mn-ea"/>
              </a:rPr>
              <a:t>设计原理及设计方案</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101" name="图片 100"/>
          <p:cNvPicPr/>
          <p:nvPr/>
        </p:nvPicPr>
        <p:blipFill>
          <a:blip r:embed="rId3"/>
          <a:srcRect l="55" t="13709" r="71168" b="18922"/>
          <a:stretch>
            <a:fillRect/>
          </a:stretch>
        </p:blipFill>
        <p:spPr>
          <a:xfrm>
            <a:off x="427355" y="1230630"/>
            <a:ext cx="5320030" cy="5374005"/>
          </a:xfrm>
          <a:prstGeom prst="rect">
            <a:avLst/>
          </a:prstGeom>
          <a:noFill/>
          <a:ln w="9525">
            <a:noFill/>
          </a:ln>
        </p:spPr>
      </p:pic>
      <p:sp>
        <p:nvSpPr>
          <p:cNvPr id="4" name="文本框 3"/>
          <p:cNvSpPr txBox="1"/>
          <p:nvPr/>
        </p:nvSpPr>
        <p:spPr>
          <a:xfrm>
            <a:off x="7769225" y="1191895"/>
            <a:ext cx="3661410" cy="368300"/>
          </a:xfrm>
          <a:prstGeom prst="rect">
            <a:avLst/>
          </a:prstGeom>
          <a:noFill/>
        </p:spPr>
        <p:txBody>
          <a:bodyPr wrap="square" rtlCol="0">
            <a:spAutoFit/>
          </a:bodyPr>
          <a:lstStyle/>
          <a:p>
            <a:r>
              <a:rPr lang="zh-CN" altLang="en-US">
                <a:latin typeface="微软雅黑" panose="020B0503020204020204" pitchFamily="34" charset="-122"/>
                <a:ea typeface="微软雅黑" panose="020B0503020204020204" pitchFamily="34" charset="-122"/>
              </a:rPr>
              <a:t>小车行驶函数</a:t>
            </a:r>
          </a:p>
        </p:txBody>
      </p:sp>
      <p:sp>
        <p:nvSpPr>
          <p:cNvPr id="5" name="文本框 4"/>
          <p:cNvSpPr txBox="1"/>
          <p:nvPr/>
        </p:nvSpPr>
        <p:spPr>
          <a:xfrm>
            <a:off x="6896735" y="2419350"/>
            <a:ext cx="3610610" cy="2245360"/>
          </a:xfrm>
          <a:prstGeom prst="rect">
            <a:avLst/>
          </a:prstGeom>
          <a:noFill/>
        </p:spPr>
        <p:txBody>
          <a:bodyPr wrap="square" rtlCol="0">
            <a:spAutoFit/>
          </a:bodyPr>
          <a:lstStyle/>
          <a:p>
            <a:r>
              <a:rPr lang="en-US" altLang="zh-CN" sz="2800">
                <a:latin typeface="微软雅黑" panose="020B0503020204020204" pitchFamily="34" charset="-122"/>
                <a:ea typeface="微软雅黑" panose="020B0503020204020204" pitchFamily="34" charset="-122"/>
              </a:rPr>
              <a:t>      通过检测传感器的实时状态来进行小车的行驶，进行不断地调整小车的行驶状态</a:t>
            </a:r>
            <a:r>
              <a:rPr lang="zh-CN" altLang="en-US" sz="2800">
                <a:latin typeface="微软雅黑" panose="020B0503020204020204" pitchFamily="34" charset="-122"/>
                <a:ea typeface="微软雅黑" panose="020B0503020204020204" pitchFamily="34" charset="-122"/>
              </a:rPr>
              <a:t>。</a:t>
            </a:r>
          </a:p>
        </p:txBody>
      </p:sp>
    </p:spTree>
  </p:cSld>
  <p:clrMapOvr>
    <a:masterClrMapping/>
  </p:clrMapOvr>
</p:sld>
</file>

<file path=ppt/theme/theme1.xml><?xml version="1.0" encoding="utf-8"?>
<a:theme xmlns:a="http://schemas.openxmlformats.org/drawingml/2006/main" name="爱给ppt www.aigei.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1313</TotalTime>
  <Words>492</Words>
  <Application>Microsoft Office PowerPoint</Application>
  <PresentationFormat>宽屏</PresentationFormat>
  <Paragraphs>66</Paragraphs>
  <Slides>17</Slides>
  <Notes>1</Notes>
  <HiddenSlides>0</HiddenSlides>
  <MMClips>0</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1</vt:i4>
      </vt:variant>
      <vt:variant>
        <vt:lpstr>幻灯片标题</vt:lpstr>
      </vt:variant>
      <vt:variant>
        <vt:i4>17</vt:i4>
      </vt:variant>
    </vt:vector>
  </HeadingPairs>
  <TitlesOfParts>
    <vt:vector size="25" baseType="lpstr">
      <vt:lpstr>华文仿宋</vt:lpstr>
      <vt:lpstr>宋体</vt:lpstr>
      <vt:lpstr>微软雅黑</vt:lpstr>
      <vt:lpstr>Arial</vt:lpstr>
      <vt:lpstr>Calibri</vt:lpstr>
      <vt:lpstr>Calibri Light</vt:lpstr>
      <vt:lpstr>爱给ppt www.aigei.com</vt:lpstr>
      <vt:lpstr>Visio.Drawing.11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3078907289@qq.com</cp:lastModifiedBy>
  <cp:revision>34</cp:revision>
  <dcterms:created xsi:type="dcterms:W3CDTF">2017-05-25T05:33:00Z</dcterms:created>
  <dcterms:modified xsi:type="dcterms:W3CDTF">2022-06-07T04:03:57Z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2052-11.1.0.11194</vt:lpwstr>
  </property>
  <property fmtid="{D5CDD505-2E9C-101B-9397-08002B2CF9AE}" pid="3" name="ICV">
    <vt:lpwstr>B8409EB88125418BB1F6383F75A683AF</vt:lpwstr>
  </property>
</Properties>
</file>

<file path=docProps/thumbnail.jpeg>
</file>